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sldIdLst>
    <p:sldId id="260" r:id="rId2"/>
    <p:sldId id="262" r:id="rId3"/>
    <p:sldId id="309" r:id="rId4"/>
    <p:sldId id="330" r:id="rId5"/>
    <p:sldId id="304" r:id="rId6"/>
    <p:sldId id="305" r:id="rId7"/>
    <p:sldId id="306" r:id="rId8"/>
    <p:sldId id="300" r:id="rId9"/>
    <p:sldId id="328" r:id="rId10"/>
    <p:sldId id="315" r:id="rId11"/>
    <p:sldId id="303" r:id="rId12"/>
    <p:sldId id="307" r:id="rId13"/>
    <p:sldId id="310" r:id="rId14"/>
    <p:sldId id="283" r:id="rId15"/>
    <p:sldId id="351" r:id="rId16"/>
    <p:sldId id="284" r:id="rId17"/>
    <p:sldId id="285" r:id="rId18"/>
    <p:sldId id="353" r:id="rId19"/>
    <p:sldId id="350" r:id="rId20"/>
    <p:sldId id="286" r:id="rId21"/>
    <p:sldId id="354" r:id="rId22"/>
    <p:sldId id="352" r:id="rId23"/>
    <p:sldId id="349" r:id="rId24"/>
    <p:sldId id="311" r:id="rId25"/>
    <p:sldId id="346" r:id="rId26"/>
    <p:sldId id="347" r:id="rId27"/>
    <p:sldId id="312" r:id="rId28"/>
    <p:sldId id="313" r:id="rId29"/>
    <p:sldId id="314" r:id="rId30"/>
    <p:sldId id="308" r:id="rId31"/>
    <p:sldId id="287" r:id="rId32"/>
    <p:sldId id="288" r:id="rId33"/>
    <p:sldId id="296" r:id="rId34"/>
    <p:sldId id="297" r:id="rId35"/>
    <p:sldId id="320" r:id="rId36"/>
    <p:sldId id="355" r:id="rId37"/>
    <p:sldId id="321" r:id="rId38"/>
    <p:sldId id="322" r:id="rId39"/>
    <p:sldId id="331" r:id="rId40"/>
    <p:sldId id="319" r:id="rId41"/>
    <p:sldId id="358" r:id="rId42"/>
    <p:sldId id="356" r:id="rId43"/>
    <p:sldId id="323" r:id="rId44"/>
    <p:sldId id="332" r:id="rId45"/>
    <p:sldId id="333" r:id="rId46"/>
    <p:sldId id="334" r:id="rId47"/>
    <p:sldId id="335" r:id="rId48"/>
    <p:sldId id="336" r:id="rId49"/>
    <p:sldId id="337" r:id="rId50"/>
    <p:sldId id="324" r:id="rId51"/>
    <p:sldId id="326" r:id="rId52"/>
    <p:sldId id="342" r:id="rId53"/>
    <p:sldId id="348" r:id="rId54"/>
    <p:sldId id="343" r:id="rId55"/>
    <p:sldId id="345" r:id="rId56"/>
    <p:sldId id="344" r:id="rId57"/>
    <p:sldId id="338" r:id="rId58"/>
    <p:sldId id="327" r:id="rId59"/>
    <p:sldId id="329" r:id="rId60"/>
    <p:sldId id="339" r:id="rId61"/>
    <p:sldId id="340" r:id="rId62"/>
    <p:sldId id="341" r:id="rId63"/>
    <p:sldId id="282" r:id="rId64"/>
    <p:sldId id="316" r:id="rId65"/>
    <p:sldId id="317" r:id="rId66"/>
    <p:sldId id="357"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6C4039-EE5A-4238-9B6B-9ED2BB650D51}" type="doc">
      <dgm:prSet loTypeId="urn:microsoft.com/office/officeart/2005/8/layout/default#1" loCatId="list" qsTypeId="urn:microsoft.com/office/officeart/2005/8/quickstyle/simple1" qsCatId="simple" csTypeId="urn:microsoft.com/office/officeart/2005/8/colors/colorful1#1" csCatId="colorful" phldr="1"/>
      <dgm:spPr/>
      <dgm:t>
        <a:bodyPr/>
        <a:lstStyle/>
        <a:p>
          <a:endParaRPr lang="en-AU"/>
        </a:p>
      </dgm:t>
    </dgm:pt>
    <dgm:pt modelId="{F9D6CBC7-200C-4A16-9685-E4B53C67124C}">
      <dgm:prSet phldrT="[Text]"/>
      <dgm:spPr/>
      <dgm:t>
        <a:bodyPr/>
        <a:lstStyle/>
        <a:p>
          <a:r>
            <a:rPr lang="en-AU" dirty="0" smtClean="0"/>
            <a:t>Content</a:t>
          </a:r>
        </a:p>
        <a:p>
          <a:r>
            <a:rPr lang="en-AU" dirty="0" smtClean="0"/>
            <a:t>modification</a:t>
          </a:r>
          <a:endParaRPr lang="en-AU" dirty="0"/>
        </a:p>
      </dgm:t>
    </dgm:pt>
    <dgm:pt modelId="{62AB035B-6FAA-4D02-B490-66DECAFF5FA7}" type="parTrans" cxnId="{47CDE075-2AB5-4E1D-8A66-E0AC10D758E1}">
      <dgm:prSet/>
      <dgm:spPr/>
      <dgm:t>
        <a:bodyPr/>
        <a:lstStyle/>
        <a:p>
          <a:endParaRPr lang="en-AU"/>
        </a:p>
      </dgm:t>
    </dgm:pt>
    <dgm:pt modelId="{7B3B0E6C-5795-40D5-B623-45F24DC31CF7}" type="sibTrans" cxnId="{47CDE075-2AB5-4E1D-8A66-E0AC10D758E1}">
      <dgm:prSet/>
      <dgm:spPr/>
      <dgm:t>
        <a:bodyPr/>
        <a:lstStyle/>
        <a:p>
          <a:endParaRPr lang="en-AU"/>
        </a:p>
      </dgm:t>
    </dgm:pt>
    <dgm:pt modelId="{4C1B1243-4EF0-4AF4-9C94-F4D778A0DA15}">
      <dgm:prSet phldrT="[Text]"/>
      <dgm:spPr/>
      <dgm:t>
        <a:bodyPr/>
        <a:lstStyle/>
        <a:p>
          <a:r>
            <a:rPr lang="en-AU" dirty="0" smtClean="0"/>
            <a:t>Process</a:t>
          </a:r>
        </a:p>
        <a:p>
          <a:r>
            <a:rPr lang="en-AU" dirty="0" smtClean="0"/>
            <a:t>modification</a:t>
          </a:r>
          <a:endParaRPr lang="en-AU" dirty="0"/>
        </a:p>
      </dgm:t>
    </dgm:pt>
    <dgm:pt modelId="{015F020E-08A6-4B81-AD98-DD4C4751357C}" type="parTrans" cxnId="{54D2F633-0100-44CF-8424-BF1BC6BBCBCC}">
      <dgm:prSet/>
      <dgm:spPr/>
      <dgm:t>
        <a:bodyPr/>
        <a:lstStyle/>
        <a:p>
          <a:endParaRPr lang="en-AU"/>
        </a:p>
      </dgm:t>
    </dgm:pt>
    <dgm:pt modelId="{A9037EE4-B618-49D7-B5C6-29DE37F80000}" type="sibTrans" cxnId="{54D2F633-0100-44CF-8424-BF1BC6BBCBCC}">
      <dgm:prSet/>
      <dgm:spPr/>
      <dgm:t>
        <a:bodyPr/>
        <a:lstStyle/>
        <a:p>
          <a:endParaRPr lang="en-AU"/>
        </a:p>
      </dgm:t>
    </dgm:pt>
    <dgm:pt modelId="{8BA6B3C2-93BD-4342-88D2-40F9B09C3D8D}">
      <dgm:prSet phldrT="[Text]"/>
      <dgm:spPr/>
      <dgm:t>
        <a:bodyPr/>
        <a:lstStyle/>
        <a:p>
          <a:r>
            <a:rPr lang="en-AU" dirty="0" smtClean="0"/>
            <a:t>Product</a:t>
          </a:r>
        </a:p>
        <a:p>
          <a:r>
            <a:rPr lang="en-AU" dirty="0" smtClean="0"/>
            <a:t>modification</a:t>
          </a:r>
          <a:endParaRPr lang="en-AU" dirty="0"/>
        </a:p>
      </dgm:t>
    </dgm:pt>
    <dgm:pt modelId="{D412AB39-76F3-43B5-B431-5E3EE0EA2C65}" type="parTrans" cxnId="{A2638698-D4CA-4A58-97F8-AEB1E7BCA489}">
      <dgm:prSet/>
      <dgm:spPr/>
      <dgm:t>
        <a:bodyPr/>
        <a:lstStyle/>
        <a:p>
          <a:endParaRPr lang="en-AU"/>
        </a:p>
      </dgm:t>
    </dgm:pt>
    <dgm:pt modelId="{066A2A37-6482-417D-A018-EB3B8BDFD3CA}" type="sibTrans" cxnId="{A2638698-D4CA-4A58-97F8-AEB1E7BCA489}">
      <dgm:prSet/>
      <dgm:spPr/>
      <dgm:t>
        <a:bodyPr/>
        <a:lstStyle/>
        <a:p>
          <a:endParaRPr lang="en-AU"/>
        </a:p>
      </dgm:t>
    </dgm:pt>
    <dgm:pt modelId="{F96B170C-663D-468E-88EE-508582B7C4F9}" type="pres">
      <dgm:prSet presAssocID="{6A6C4039-EE5A-4238-9B6B-9ED2BB650D51}" presName="diagram" presStyleCnt="0">
        <dgm:presLayoutVars>
          <dgm:dir/>
          <dgm:resizeHandles val="exact"/>
        </dgm:presLayoutVars>
      </dgm:prSet>
      <dgm:spPr/>
      <dgm:t>
        <a:bodyPr/>
        <a:lstStyle/>
        <a:p>
          <a:endParaRPr lang="en-AU"/>
        </a:p>
      </dgm:t>
    </dgm:pt>
    <dgm:pt modelId="{58322929-002C-469C-AD00-5FABE4FA9FFE}" type="pres">
      <dgm:prSet presAssocID="{F9D6CBC7-200C-4A16-9685-E4B53C67124C}" presName="node" presStyleLbl="node1" presStyleIdx="0" presStyleCnt="3">
        <dgm:presLayoutVars>
          <dgm:bulletEnabled val="1"/>
        </dgm:presLayoutVars>
      </dgm:prSet>
      <dgm:spPr/>
      <dgm:t>
        <a:bodyPr/>
        <a:lstStyle/>
        <a:p>
          <a:endParaRPr lang="en-AU"/>
        </a:p>
      </dgm:t>
    </dgm:pt>
    <dgm:pt modelId="{5C5B1945-9F16-4783-9A47-63C0DAE95BDC}" type="pres">
      <dgm:prSet presAssocID="{7B3B0E6C-5795-40D5-B623-45F24DC31CF7}" presName="sibTrans" presStyleCnt="0"/>
      <dgm:spPr/>
    </dgm:pt>
    <dgm:pt modelId="{15CEFF0A-1131-41E9-9046-EB11DF62DAEF}" type="pres">
      <dgm:prSet presAssocID="{4C1B1243-4EF0-4AF4-9C94-F4D778A0DA15}" presName="node" presStyleLbl="node1" presStyleIdx="1" presStyleCnt="3" custLinFactNeighborX="-861" custLinFactNeighborY="-885">
        <dgm:presLayoutVars>
          <dgm:bulletEnabled val="1"/>
        </dgm:presLayoutVars>
      </dgm:prSet>
      <dgm:spPr/>
      <dgm:t>
        <a:bodyPr/>
        <a:lstStyle/>
        <a:p>
          <a:endParaRPr lang="en-AU"/>
        </a:p>
      </dgm:t>
    </dgm:pt>
    <dgm:pt modelId="{C009E38F-DDAE-4204-B0C4-848EE1BB8745}" type="pres">
      <dgm:prSet presAssocID="{A9037EE4-B618-49D7-B5C6-29DE37F80000}" presName="sibTrans" presStyleCnt="0"/>
      <dgm:spPr/>
    </dgm:pt>
    <dgm:pt modelId="{12E3BC4D-9CFD-49E4-8F8D-EA02C747AED9}" type="pres">
      <dgm:prSet presAssocID="{8BA6B3C2-93BD-4342-88D2-40F9B09C3D8D}" presName="node" presStyleLbl="node1" presStyleIdx="2" presStyleCnt="3">
        <dgm:presLayoutVars>
          <dgm:bulletEnabled val="1"/>
        </dgm:presLayoutVars>
      </dgm:prSet>
      <dgm:spPr/>
      <dgm:t>
        <a:bodyPr/>
        <a:lstStyle/>
        <a:p>
          <a:endParaRPr lang="en-AU"/>
        </a:p>
      </dgm:t>
    </dgm:pt>
  </dgm:ptLst>
  <dgm:cxnLst>
    <dgm:cxn modelId="{A2638698-D4CA-4A58-97F8-AEB1E7BCA489}" srcId="{6A6C4039-EE5A-4238-9B6B-9ED2BB650D51}" destId="{8BA6B3C2-93BD-4342-88D2-40F9B09C3D8D}" srcOrd="2" destOrd="0" parTransId="{D412AB39-76F3-43B5-B431-5E3EE0EA2C65}" sibTransId="{066A2A37-6482-417D-A018-EB3B8BDFD3CA}"/>
    <dgm:cxn modelId="{54D2F633-0100-44CF-8424-BF1BC6BBCBCC}" srcId="{6A6C4039-EE5A-4238-9B6B-9ED2BB650D51}" destId="{4C1B1243-4EF0-4AF4-9C94-F4D778A0DA15}" srcOrd="1" destOrd="0" parTransId="{015F020E-08A6-4B81-AD98-DD4C4751357C}" sibTransId="{A9037EE4-B618-49D7-B5C6-29DE37F80000}"/>
    <dgm:cxn modelId="{F0C8A5AF-94B3-4E54-8F49-656B47A4DDC8}" type="presOf" srcId="{4C1B1243-4EF0-4AF4-9C94-F4D778A0DA15}" destId="{15CEFF0A-1131-41E9-9046-EB11DF62DAEF}" srcOrd="0" destOrd="0" presId="urn:microsoft.com/office/officeart/2005/8/layout/default#1"/>
    <dgm:cxn modelId="{0716772E-4059-4642-B598-CBE06603D2AF}" type="presOf" srcId="{6A6C4039-EE5A-4238-9B6B-9ED2BB650D51}" destId="{F96B170C-663D-468E-88EE-508582B7C4F9}" srcOrd="0" destOrd="0" presId="urn:microsoft.com/office/officeart/2005/8/layout/default#1"/>
    <dgm:cxn modelId="{41C8D212-9A24-456C-BA9D-7832C7F7FB18}" type="presOf" srcId="{8BA6B3C2-93BD-4342-88D2-40F9B09C3D8D}" destId="{12E3BC4D-9CFD-49E4-8F8D-EA02C747AED9}" srcOrd="0" destOrd="0" presId="urn:microsoft.com/office/officeart/2005/8/layout/default#1"/>
    <dgm:cxn modelId="{648596B3-9664-4F8D-929F-A6FB21AFAC5B}" type="presOf" srcId="{F9D6CBC7-200C-4A16-9685-E4B53C67124C}" destId="{58322929-002C-469C-AD00-5FABE4FA9FFE}" srcOrd="0" destOrd="0" presId="urn:microsoft.com/office/officeart/2005/8/layout/default#1"/>
    <dgm:cxn modelId="{47CDE075-2AB5-4E1D-8A66-E0AC10D758E1}" srcId="{6A6C4039-EE5A-4238-9B6B-9ED2BB650D51}" destId="{F9D6CBC7-200C-4A16-9685-E4B53C67124C}" srcOrd="0" destOrd="0" parTransId="{62AB035B-6FAA-4D02-B490-66DECAFF5FA7}" sibTransId="{7B3B0E6C-5795-40D5-B623-45F24DC31CF7}"/>
    <dgm:cxn modelId="{F1B639BF-69FE-4FD0-B6AB-F2D7EA05FD2A}" type="presParOf" srcId="{F96B170C-663D-468E-88EE-508582B7C4F9}" destId="{58322929-002C-469C-AD00-5FABE4FA9FFE}" srcOrd="0" destOrd="0" presId="urn:microsoft.com/office/officeart/2005/8/layout/default#1"/>
    <dgm:cxn modelId="{D9BBC805-7E05-4C19-80FE-0FEEBF161E01}" type="presParOf" srcId="{F96B170C-663D-468E-88EE-508582B7C4F9}" destId="{5C5B1945-9F16-4783-9A47-63C0DAE95BDC}" srcOrd="1" destOrd="0" presId="urn:microsoft.com/office/officeart/2005/8/layout/default#1"/>
    <dgm:cxn modelId="{3D4113E6-7A89-489F-8159-DB0401E6BB43}" type="presParOf" srcId="{F96B170C-663D-468E-88EE-508582B7C4F9}" destId="{15CEFF0A-1131-41E9-9046-EB11DF62DAEF}" srcOrd="2" destOrd="0" presId="urn:microsoft.com/office/officeart/2005/8/layout/default#1"/>
    <dgm:cxn modelId="{8BE48EEC-22C1-4469-9E24-7354A66608CB}" type="presParOf" srcId="{F96B170C-663D-468E-88EE-508582B7C4F9}" destId="{C009E38F-DDAE-4204-B0C4-848EE1BB8745}" srcOrd="3" destOrd="0" presId="urn:microsoft.com/office/officeart/2005/8/layout/default#1"/>
    <dgm:cxn modelId="{5B592861-0C13-407D-B341-3D6AF69BBE4B}" type="presParOf" srcId="{F96B170C-663D-468E-88EE-508582B7C4F9}" destId="{12E3BC4D-9CFD-49E4-8F8D-EA02C747AED9}" srcOrd="4" destOrd="0" presId="urn:microsoft.com/office/officeart/2005/8/layout/defaul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8322929-002C-469C-AD00-5FABE4FA9FFE}">
      <dsp:nvSpPr>
        <dsp:cNvPr id="0" name=""/>
        <dsp:cNvSpPr/>
      </dsp:nvSpPr>
      <dsp:spPr>
        <a:xfrm>
          <a:off x="460905" y="1046"/>
          <a:ext cx="3479899" cy="2087939"/>
        </a:xfrm>
        <a:prstGeom prst="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AU" sz="4300" kern="1200" dirty="0" smtClean="0"/>
            <a:t>Content</a:t>
          </a:r>
        </a:p>
        <a:p>
          <a:pPr lvl="0" algn="ctr" defTabSz="1911350">
            <a:lnSpc>
              <a:spcPct val="90000"/>
            </a:lnSpc>
            <a:spcBef>
              <a:spcPct val="0"/>
            </a:spcBef>
            <a:spcAft>
              <a:spcPct val="35000"/>
            </a:spcAft>
          </a:pPr>
          <a:r>
            <a:rPr lang="en-AU" sz="4300" kern="1200" dirty="0" smtClean="0"/>
            <a:t>modification</a:t>
          </a:r>
          <a:endParaRPr lang="en-AU" sz="4300" kern="1200" dirty="0"/>
        </a:p>
      </dsp:txBody>
      <dsp:txXfrm>
        <a:off x="460905" y="1046"/>
        <a:ext cx="3479899" cy="2087939"/>
      </dsp:txXfrm>
    </dsp:sp>
    <dsp:sp modelId="{15CEFF0A-1131-41E9-9046-EB11DF62DAEF}">
      <dsp:nvSpPr>
        <dsp:cNvPr id="0" name=""/>
        <dsp:cNvSpPr/>
      </dsp:nvSpPr>
      <dsp:spPr>
        <a:xfrm>
          <a:off x="4258833" y="0"/>
          <a:ext cx="3479899" cy="2087939"/>
        </a:xfrm>
        <a:prstGeom prst="rect">
          <a:avLst/>
        </a:prstGeom>
        <a:solidFill>
          <a:schemeClr val="accent3">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AU" sz="4300" kern="1200" dirty="0" smtClean="0"/>
            <a:t>Process</a:t>
          </a:r>
        </a:p>
        <a:p>
          <a:pPr lvl="0" algn="ctr" defTabSz="1911350">
            <a:lnSpc>
              <a:spcPct val="90000"/>
            </a:lnSpc>
            <a:spcBef>
              <a:spcPct val="0"/>
            </a:spcBef>
            <a:spcAft>
              <a:spcPct val="35000"/>
            </a:spcAft>
          </a:pPr>
          <a:r>
            <a:rPr lang="en-AU" sz="4300" kern="1200" dirty="0" smtClean="0"/>
            <a:t>modification</a:t>
          </a:r>
          <a:endParaRPr lang="en-AU" sz="4300" kern="1200" dirty="0"/>
        </a:p>
      </dsp:txBody>
      <dsp:txXfrm>
        <a:off x="4258833" y="0"/>
        <a:ext cx="3479899" cy="2087939"/>
      </dsp:txXfrm>
    </dsp:sp>
    <dsp:sp modelId="{12E3BC4D-9CFD-49E4-8F8D-EA02C747AED9}">
      <dsp:nvSpPr>
        <dsp:cNvPr id="0" name=""/>
        <dsp:cNvSpPr/>
      </dsp:nvSpPr>
      <dsp:spPr>
        <a:xfrm>
          <a:off x="2374850" y="2436975"/>
          <a:ext cx="3479899" cy="2087939"/>
        </a:xfrm>
        <a:prstGeom prst="rect">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lvl="0" algn="ctr" defTabSz="1911350">
            <a:lnSpc>
              <a:spcPct val="90000"/>
            </a:lnSpc>
            <a:spcBef>
              <a:spcPct val="0"/>
            </a:spcBef>
            <a:spcAft>
              <a:spcPct val="35000"/>
            </a:spcAft>
          </a:pPr>
          <a:r>
            <a:rPr lang="en-AU" sz="4300" kern="1200" dirty="0" smtClean="0"/>
            <a:t>Product</a:t>
          </a:r>
        </a:p>
        <a:p>
          <a:pPr lvl="0" algn="ctr" defTabSz="1911350">
            <a:lnSpc>
              <a:spcPct val="90000"/>
            </a:lnSpc>
            <a:spcBef>
              <a:spcPct val="0"/>
            </a:spcBef>
            <a:spcAft>
              <a:spcPct val="35000"/>
            </a:spcAft>
          </a:pPr>
          <a:r>
            <a:rPr lang="en-AU" sz="4300" kern="1200" dirty="0" smtClean="0"/>
            <a:t>modification</a:t>
          </a:r>
          <a:endParaRPr lang="en-AU" sz="4300" kern="1200" dirty="0"/>
        </a:p>
      </dsp:txBody>
      <dsp:txXfrm>
        <a:off x="2374850" y="2436975"/>
        <a:ext cx="3479899" cy="2087939"/>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228651-ACD3-4B13-834B-D7FD3DC9A361}" type="datetimeFigureOut">
              <a:rPr lang="en-AU" smtClean="0"/>
              <a:pPr/>
              <a:t>3/05/2012</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724AC9-4870-4DC6-AD00-A457E6B132EE}" type="slidenum">
              <a:rPr lang="en-AU" smtClean="0"/>
              <a:pPr/>
              <a:t>‹#›</a:t>
            </a:fld>
            <a:endParaRPr lang="en-AU" dirty="0"/>
          </a:p>
        </p:txBody>
      </p:sp>
    </p:spTree>
    <p:extLst>
      <p:ext uri="{BB962C8B-B14F-4D97-AF65-F5344CB8AC3E}">
        <p14:creationId xmlns:p14="http://schemas.microsoft.com/office/powerpoint/2010/main" xmlns="" val="2030984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EF724AC9-4870-4DC6-AD00-A457E6B132EE}" type="slidenum">
              <a:rPr lang="en-AU" smtClean="0"/>
              <a:pPr/>
              <a:t>6</a:t>
            </a:fld>
            <a:endParaRPr lang="en-A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Examine pre-test</a:t>
            </a:r>
            <a:r>
              <a:rPr lang="en-AU" baseline="0" dirty="0" smtClean="0"/>
              <a:t> strategies on sheet; test is not marked or returned; nor pressure for perfectionists; allows all students to access harder work if pre-test meets expectations (85% of content </a:t>
            </a:r>
            <a:r>
              <a:rPr lang="en-US" dirty="0" smtClean="0"/>
              <a:t>and thus avoiding the disruption of having short pre-test activities </a:t>
            </a:r>
            <a:r>
              <a:rPr lang="en-AU" dirty="0" smtClean="0"/>
              <a:t>in later lessons</a:t>
            </a:r>
            <a:endParaRPr lang="en-AU" dirty="0"/>
          </a:p>
        </p:txBody>
      </p:sp>
      <p:sp>
        <p:nvSpPr>
          <p:cNvPr id="4" name="Slide Number Placeholder 3"/>
          <p:cNvSpPr>
            <a:spLocks noGrp="1"/>
          </p:cNvSpPr>
          <p:nvPr>
            <p:ph type="sldNum" sz="quarter" idx="10"/>
          </p:nvPr>
        </p:nvSpPr>
        <p:spPr/>
        <p:txBody>
          <a:bodyPr/>
          <a:lstStyle/>
          <a:p>
            <a:fld id="{EF724AC9-4870-4DC6-AD00-A457E6B132EE}" type="slidenum">
              <a:rPr lang="en-AU" smtClean="0"/>
              <a:pPr/>
              <a:t>8</a:t>
            </a:fld>
            <a:endParaRPr lang="en-A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Explain</a:t>
            </a:r>
            <a:r>
              <a:rPr lang="en-AU" baseline="0" dirty="0" smtClean="0"/>
              <a:t> purpose to remove anxiety</a:t>
            </a:r>
            <a:endParaRPr lang="en-AU" dirty="0"/>
          </a:p>
        </p:txBody>
      </p:sp>
      <p:sp>
        <p:nvSpPr>
          <p:cNvPr id="4" name="Slide Number Placeholder 3"/>
          <p:cNvSpPr>
            <a:spLocks noGrp="1"/>
          </p:cNvSpPr>
          <p:nvPr>
            <p:ph type="sldNum" sz="quarter" idx="10"/>
          </p:nvPr>
        </p:nvSpPr>
        <p:spPr/>
        <p:txBody>
          <a:bodyPr/>
          <a:lstStyle/>
          <a:p>
            <a:fld id="{EF724AC9-4870-4DC6-AD00-A457E6B132EE}" type="slidenum">
              <a:rPr lang="en-AU" smtClean="0"/>
              <a:pPr/>
              <a:t>9</a:t>
            </a:fld>
            <a:endParaRPr lang="en-A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Anchor</a:t>
            </a:r>
            <a:r>
              <a:rPr lang="en-US" baseline="0" dirty="0" smtClean="0"/>
              <a:t> activities: </a:t>
            </a:r>
            <a:r>
              <a:rPr lang="en-US" dirty="0" smtClean="0"/>
              <a:t>defined by Carol Ann Tomlinson as, “meaningful work done individually and silently”) especially when children first begin a class or when they finish assigned work </a:t>
            </a:r>
            <a:endParaRPr lang="en-AU" dirty="0"/>
          </a:p>
        </p:txBody>
      </p:sp>
      <p:sp>
        <p:nvSpPr>
          <p:cNvPr id="4" name="Slide Number Placeholder 3"/>
          <p:cNvSpPr>
            <a:spLocks noGrp="1"/>
          </p:cNvSpPr>
          <p:nvPr>
            <p:ph type="sldNum" sz="quarter" idx="10"/>
          </p:nvPr>
        </p:nvSpPr>
        <p:spPr/>
        <p:txBody>
          <a:bodyPr/>
          <a:lstStyle/>
          <a:p>
            <a:fld id="{EF724AC9-4870-4DC6-AD00-A457E6B132EE}" type="slidenum">
              <a:rPr lang="en-AU" smtClean="0"/>
              <a:pPr/>
              <a:t>61</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B9646C3D-4974-44DA-BAEF-AC193C41DEC2}" type="datetimeFigureOut">
              <a:rPr lang="en-AU" smtClean="0"/>
              <a:pPr/>
              <a:t>3/05/2012</a:t>
            </a:fld>
            <a:endParaRPr lang="en-AU"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557C2014-7449-4010-8BBC-B348CA0FA19B}" type="slidenum">
              <a:rPr lang="en-AU" smtClean="0"/>
              <a:pPr/>
              <a:t>‹#›</a:t>
            </a:fld>
            <a:endParaRPr lang="en-AU" dirty="0"/>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646C3D-4974-44DA-BAEF-AC193C41DEC2}" type="datetimeFigureOut">
              <a:rPr lang="en-AU" smtClean="0"/>
              <a:pPr/>
              <a:t>3/05/2012</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557C2014-7449-4010-8BBC-B348CA0FA19B}" type="slidenum">
              <a:rPr lang="en-AU" smtClean="0"/>
              <a:pPr/>
              <a:t>‹#›</a:t>
            </a:fld>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646C3D-4974-44DA-BAEF-AC193C41DEC2}" type="datetimeFigureOut">
              <a:rPr lang="en-AU" smtClean="0"/>
              <a:pPr/>
              <a:t>3/05/2012</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557C2014-7449-4010-8BBC-B348CA0FA19B}" type="slidenum">
              <a:rPr lang="en-AU" smtClean="0"/>
              <a:pPr/>
              <a:t>‹#›</a:t>
            </a:fld>
            <a:endParaRPr lang="en-A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646C3D-4974-44DA-BAEF-AC193C41DEC2}" type="datetimeFigureOut">
              <a:rPr lang="en-AU" smtClean="0"/>
              <a:pPr/>
              <a:t>3/05/2012</a:t>
            </a:fld>
            <a:endParaRPr lang="en-AU" dirty="0"/>
          </a:p>
        </p:txBody>
      </p:sp>
      <p:sp>
        <p:nvSpPr>
          <p:cNvPr id="5" name="Footer Placeholder 4"/>
          <p:cNvSpPr>
            <a:spLocks noGrp="1"/>
          </p:cNvSpPr>
          <p:nvPr>
            <p:ph type="ftr" sz="quarter" idx="11"/>
          </p:nvPr>
        </p:nvSpPr>
        <p:spPr/>
        <p:txBody>
          <a:bodyPr/>
          <a:lstStyle>
            <a:extLst/>
          </a:lstStyle>
          <a:p>
            <a:endParaRPr lang="en-AU" dirty="0"/>
          </a:p>
        </p:txBody>
      </p:sp>
      <p:sp>
        <p:nvSpPr>
          <p:cNvPr id="6" name="Slide Number Placeholder 5"/>
          <p:cNvSpPr>
            <a:spLocks noGrp="1"/>
          </p:cNvSpPr>
          <p:nvPr>
            <p:ph type="sldNum" sz="quarter" idx="12"/>
          </p:nvPr>
        </p:nvSpPr>
        <p:spPr/>
        <p:txBody>
          <a:bodyPr/>
          <a:lstStyle>
            <a:extLst/>
          </a:lstStyle>
          <a:p>
            <a:fld id="{557C2014-7449-4010-8BBC-B348CA0FA19B}"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B9646C3D-4974-44DA-BAEF-AC193C41DEC2}" type="datetimeFigureOut">
              <a:rPr lang="en-AU" smtClean="0"/>
              <a:pPr/>
              <a:t>3/05/2012</a:t>
            </a:fld>
            <a:endParaRPr lang="en-AU"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557C2014-7449-4010-8BBC-B348CA0FA19B}" type="slidenum">
              <a:rPr lang="en-AU" smtClean="0"/>
              <a:pPr/>
              <a:t>‹#›</a:t>
            </a:fld>
            <a:endParaRPr lang="en-AU" dirty="0"/>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A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646C3D-4974-44DA-BAEF-AC193C41DEC2}" type="datetimeFigureOut">
              <a:rPr lang="en-AU" smtClean="0"/>
              <a:pPr/>
              <a:t>3/05/2012</a:t>
            </a:fld>
            <a:endParaRPr lang="en-AU" dirty="0"/>
          </a:p>
        </p:txBody>
      </p:sp>
      <p:sp>
        <p:nvSpPr>
          <p:cNvPr id="6" name="Footer Placeholder 5"/>
          <p:cNvSpPr>
            <a:spLocks noGrp="1"/>
          </p:cNvSpPr>
          <p:nvPr>
            <p:ph type="ftr" sz="quarter" idx="11"/>
          </p:nvPr>
        </p:nvSpPr>
        <p:spPr/>
        <p:txBody>
          <a:bodyPr/>
          <a:lstStyle>
            <a:extLst/>
          </a:lstStyle>
          <a:p>
            <a:endParaRPr lang="en-AU" dirty="0"/>
          </a:p>
        </p:txBody>
      </p:sp>
      <p:sp>
        <p:nvSpPr>
          <p:cNvPr id="7" name="Slide Number Placeholder 6"/>
          <p:cNvSpPr>
            <a:spLocks noGrp="1"/>
          </p:cNvSpPr>
          <p:nvPr>
            <p:ph type="sldNum" sz="quarter" idx="12"/>
          </p:nvPr>
        </p:nvSpPr>
        <p:spPr>
          <a:xfrm>
            <a:off x="8641080" y="6514568"/>
            <a:ext cx="464288" cy="274320"/>
          </a:xfrm>
        </p:spPr>
        <p:txBody>
          <a:bodyPr/>
          <a:lstStyle>
            <a:extLst/>
          </a:lstStyle>
          <a:p>
            <a:fld id="{557C2014-7449-4010-8BBC-B348CA0FA19B}" type="slidenum">
              <a:rPr lang="en-AU" smtClean="0"/>
              <a:pPr/>
              <a:t>‹#›</a:t>
            </a:fld>
            <a:endParaRPr lang="en-AU"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9646C3D-4974-44DA-BAEF-AC193C41DEC2}" type="datetimeFigureOut">
              <a:rPr lang="en-AU" smtClean="0"/>
              <a:pPr/>
              <a:t>3/05/2012</a:t>
            </a:fld>
            <a:endParaRPr lang="en-AU" dirty="0"/>
          </a:p>
        </p:txBody>
      </p:sp>
      <p:sp>
        <p:nvSpPr>
          <p:cNvPr id="8" name="Footer Placeholder 7"/>
          <p:cNvSpPr>
            <a:spLocks noGrp="1"/>
          </p:cNvSpPr>
          <p:nvPr>
            <p:ph type="ftr" sz="quarter" idx="11"/>
          </p:nvPr>
        </p:nvSpPr>
        <p:spPr/>
        <p:txBody>
          <a:bodyPr/>
          <a:lstStyle>
            <a:extLst/>
          </a:lstStyle>
          <a:p>
            <a:endParaRPr lang="en-AU" dirty="0"/>
          </a:p>
        </p:txBody>
      </p:sp>
      <p:sp>
        <p:nvSpPr>
          <p:cNvPr id="9" name="Slide Number Placeholder 8"/>
          <p:cNvSpPr>
            <a:spLocks noGrp="1"/>
          </p:cNvSpPr>
          <p:nvPr>
            <p:ph type="sldNum" sz="quarter" idx="12"/>
          </p:nvPr>
        </p:nvSpPr>
        <p:spPr>
          <a:xfrm>
            <a:off x="8641080" y="6514568"/>
            <a:ext cx="464288" cy="274320"/>
          </a:xfrm>
        </p:spPr>
        <p:txBody>
          <a:bodyPr/>
          <a:lstStyle>
            <a:extLst/>
          </a:lstStyle>
          <a:p>
            <a:fld id="{557C2014-7449-4010-8BBC-B348CA0FA19B}"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9646C3D-4974-44DA-BAEF-AC193C41DEC2}" type="datetimeFigureOut">
              <a:rPr lang="en-AU" smtClean="0"/>
              <a:pPr/>
              <a:t>3/05/2012</a:t>
            </a:fld>
            <a:endParaRPr lang="en-AU" dirty="0"/>
          </a:p>
        </p:txBody>
      </p:sp>
      <p:sp>
        <p:nvSpPr>
          <p:cNvPr id="4" name="Footer Placeholder 3"/>
          <p:cNvSpPr>
            <a:spLocks noGrp="1"/>
          </p:cNvSpPr>
          <p:nvPr>
            <p:ph type="ftr" sz="quarter" idx="11"/>
          </p:nvPr>
        </p:nvSpPr>
        <p:spPr/>
        <p:txBody>
          <a:bodyPr/>
          <a:lstStyle>
            <a:extLst/>
          </a:lstStyle>
          <a:p>
            <a:endParaRPr lang="en-AU" dirty="0"/>
          </a:p>
        </p:txBody>
      </p:sp>
      <p:sp>
        <p:nvSpPr>
          <p:cNvPr id="5" name="Slide Number Placeholder 4"/>
          <p:cNvSpPr>
            <a:spLocks noGrp="1"/>
          </p:cNvSpPr>
          <p:nvPr>
            <p:ph type="sldNum" sz="quarter" idx="12"/>
          </p:nvPr>
        </p:nvSpPr>
        <p:spPr/>
        <p:txBody>
          <a:bodyPr/>
          <a:lstStyle>
            <a:extLst/>
          </a:lstStyle>
          <a:p>
            <a:fld id="{557C2014-7449-4010-8BBC-B348CA0FA19B}" type="slidenum">
              <a:rPr lang="en-AU" smtClean="0"/>
              <a:pPr/>
              <a:t>‹#›</a:t>
            </a:fld>
            <a:endParaRPr lang="en-AU"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9646C3D-4974-44DA-BAEF-AC193C41DEC2}" type="datetimeFigureOut">
              <a:rPr lang="en-AU" smtClean="0"/>
              <a:pPr/>
              <a:t>3/05/2012</a:t>
            </a:fld>
            <a:endParaRPr lang="en-AU" dirty="0"/>
          </a:p>
        </p:txBody>
      </p:sp>
      <p:sp>
        <p:nvSpPr>
          <p:cNvPr id="3" name="Footer Placeholder 2"/>
          <p:cNvSpPr>
            <a:spLocks noGrp="1"/>
          </p:cNvSpPr>
          <p:nvPr>
            <p:ph type="ftr" sz="quarter" idx="11"/>
          </p:nvPr>
        </p:nvSpPr>
        <p:spPr/>
        <p:txBody>
          <a:bodyPr/>
          <a:lstStyle>
            <a:extLst/>
          </a:lstStyle>
          <a:p>
            <a:endParaRPr lang="en-AU" dirty="0"/>
          </a:p>
        </p:txBody>
      </p:sp>
      <p:sp>
        <p:nvSpPr>
          <p:cNvPr id="4" name="Slide Number Placeholder 3"/>
          <p:cNvSpPr>
            <a:spLocks noGrp="1"/>
          </p:cNvSpPr>
          <p:nvPr>
            <p:ph type="sldNum" sz="quarter" idx="12"/>
          </p:nvPr>
        </p:nvSpPr>
        <p:spPr/>
        <p:txBody>
          <a:bodyPr/>
          <a:lstStyle>
            <a:extLst/>
          </a:lstStyle>
          <a:p>
            <a:fld id="{557C2014-7449-4010-8BBC-B348CA0FA19B}" type="slidenum">
              <a:rPr lang="en-AU" smtClean="0"/>
              <a:pPr/>
              <a:t>‹#›</a:t>
            </a:fld>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B9646C3D-4974-44DA-BAEF-AC193C41DEC2}" type="datetimeFigureOut">
              <a:rPr lang="en-AU" smtClean="0"/>
              <a:pPr/>
              <a:t>3/05/2012</a:t>
            </a:fld>
            <a:endParaRPr lang="en-AU" dirty="0"/>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557C2014-7449-4010-8BBC-B348CA0FA19B}" type="slidenum">
              <a:rPr lang="en-AU" smtClean="0"/>
              <a:pPr/>
              <a:t>‹#›</a:t>
            </a:fld>
            <a:endParaRPr lang="en-AU" dirty="0"/>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AU"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B9646C3D-4974-44DA-BAEF-AC193C41DEC2}" type="datetimeFigureOut">
              <a:rPr lang="en-AU" smtClean="0"/>
              <a:pPr/>
              <a:t>3/05/2012</a:t>
            </a:fld>
            <a:endParaRPr lang="en-AU" dirty="0"/>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557C2014-7449-4010-8BBC-B348CA0FA19B}" type="slidenum">
              <a:rPr lang="en-AU" smtClean="0"/>
              <a:pPr/>
              <a:t>‹#›</a:t>
            </a:fld>
            <a:endParaRPr lang="en-AU" dirty="0"/>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AU"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B9646C3D-4974-44DA-BAEF-AC193C41DEC2}" type="datetimeFigureOut">
              <a:rPr lang="en-AU" smtClean="0"/>
              <a:pPr/>
              <a:t>3/05/2012</a:t>
            </a:fld>
            <a:endParaRPr lang="en-AU" dirty="0"/>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557C2014-7449-4010-8BBC-B348CA0FA19B}" type="slidenum">
              <a:rPr lang="en-AU" smtClean="0"/>
              <a:pPr/>
              <a:t>‹#›</a:t>
            </a:fld>
            <a:endParaRPr lang="en-AU"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differentiation?</a:t>
            </a:r>
            <a:endParaRPr lang="en-AU" dirty="0"/>
          </a:p>
        </p:txBody>
      </p:sp>
      <p:sp>
        <p:nvSpPr>
          <p:cNvPr id="3" name="Content Placeholder 2"/>
          <p:cNvSpPr>
            <a:spLocks noGrp="1"/>
          </p:cNvSpPr>
          <p:nvPr>
            <p:ph idx="1"/>
          </p:nvPr>
        </p:nvSpPr>
        <p:spPr/>
        <p:txBody>
          <a:bodyPr/>
          <a:lstStyle/>
          <a:p>
            <a:endParaRPr lang="en-AU" b="1" dirty="0" smtClean="0"/>
          </a:p>
          <a:p>
            <a:endParaRPr lang="en-AU" b="1" dirty="0" smtClean="0"/>
          </a:p>
          <a:p>
            <a:r>
              <a:rPr lang="en-AU" b="1" dirty="0" smtClean="0"/>
              <a:t>Making changes in </a:t>
            </a:r>
          </a:p>
          <a:p>
            <a:pPr>
              <a:buNone/>
            </a:pPr>
            <a:r>
              <a:rPr lang="en-AU" b="1" dirty="0" smtClean="0"/>
              <a:t> - depth</a:t>
            </a:r>
          </a:p>
          <a:p>
            <a:pPr>
              <a:buNone/>
            </a:pPr>
            <a:r>
              <a:rPr lang="en-AU" b="1" dirty="0" smtClean="0"/>
              <a:t> - breadth </a:t>
            </a:r>
          </a:p>
          <a:p>
            <a:pPr>
              <a:buNone/>
            </a:pPr>
            <a:r>
              <a:rPr lang="en-AU" b="1" dirty="0" smtClean="0"/>
              <a:t> - pace</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Pre-test options</a:t>
            </a:r>
            <a:endParaRPr lang="en-AU" dirty="0"/>
          </a:p>
        </p:txBody>
      </p:sp>
      <p:sp>
        <p:nvSpPr>
          <p:cNvPr id="3" name="Content Placeholder 2"/>
          <p:cNvSpPr>
            <a:spLocks noGrp="1"/>
          </p:cNvSpPr>
          <p:nvPr>
            <p:ph idx="1"/>
          </p:nvPr>
        </p:nvSpPr>
        <p:spPr/>
        <p:txBody>
          <a:bodyPr numCol="2">
            <a:normAutofit fontScale="92500" lnSpcReduction="20000"/>
          </a:bodyPr>
          <a:lstStyle/>
          <a:p>
            <a:r>
              <a:rPr lang="fr-FR" dirty="0" smtClean="0"/>
              <a:t>Concept maps </a:t>
            </a:r>
          </a:p>
          <a:p>
            <a:r>
              <a:rPr lang="fr-FR" dirty="0" smtClean="0"/>
              <a:t> Venn diagrams </a:t>
            </a:r>
          </a:p>
          <a:p>
            <a:r>
              <a:rPr lang="en-AU" dirty="0" smtClean="0"/>
              <a:t> Flow charts </a:t>
            </a:r>
          </a:p>
          <a:p>
            <a:r>
              <a:rPr lang="en-AU" dirty="0" smtClean="0"/>
              <a:t> Draw a diagram, picture</a:t>
            </a:r>
          </a:p>
          <a:p>
            <a:r>
              <a:rPr lang="en-AU" dirty="0" smtClean="0"/>
              <a:t> Written response</a:t>
            </a:r>
          </a:p>
          <a:p>
            <a:r>
              <a:rPr lang="en-US" dirty="0" smtClean="0"/>
              <a:t> Picture matching  </a:t>
            </a:r>
          </a:p>
          <a:p>
            <a:r>
              <a:rPr lang="en-AU" dirty="0" smtClean="0"/>
              <a:t> Experimental design</a:t>
            </a:r>
          </a:p>
          <a:p>
            <a:r>
              <a:rPr lang="en-AU" dirty="0" smtClean="0"/>
              <a:t> Label a diagram</a:t>
            </a:r>
          </a:p>
          <a:p>
            <a:r>
              <a:rPr lang="en-AU" dirty="0" smtClean="0"/>
              <a:t> Multiple choice</a:t>
            </a:r>
          </a:p>
          <a:p>
            <a:r>
              <a:rPr lang="en-AU" dirty="0" smtClean="0"/>
              <a:t> Short answers</a:t>
            </a:r>
          </a:p>
          <a:p>
            <a:r>
              <a:rPr lang="en-AU" dirty="0" smtClean="0"/>
              <a:t> Essay response</a:t>
            </a:r>
          </a:p>
          <a:p>
            <a:r>
              <a:rPr lang="en-AU" dirty="0" smtClean="0"/>
              <a:t> Problem solving</a:t>
            </a:r>
          </a:p>
          <a:p>
            <a:r>
              <a:rPr lang="en-AU" dirty="0" smtClean="0"/>
              <a:t> Hypothesis-based responses</a:t>
            </a:r>
          </a:p>
          <a:p>
            <a:r>
              <a:rPr lang="en-AU" dirty="0" smtClean="0"/>
              <a:t> Cloze passage</a:t>
            </a:r>
          </a:p>
          <a:p>
            <a:r>
              <a:rPr lang="en-AU" dirty="0" smtClean="0"/>
              <a:t> Make a model</a:t>
            </a:r>
          </a:p>
          <a:p>
            <a:r>
              <a:rPr lang="en-AU" dirty="0" smtClean="0"/>
              <a:t> Hands-on activities</a:t>
            </a:r>
          </a:p>
          <a:p>
            <a:r>
              <a:rPr lang="en-US" dirty="0" smtClean="0"/>
              <a:t> Bloom’s Taxonomy questions (one from each level)</a:t>
            </a:r>
            <a:endParaRPr lang="en-AU" dirty="0" smtClean="0"/>
          </a:p>
          <a:p>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Step 3:  Compact learning</a:t>
            </a:r>
          </a:p>
        </p:txBody>
      </p:sp>
      <p:sp>
        <p:nvSpPr>
          <p:cNvPr id="3" name="Content Placeholder 2"/>
          <p:cNvSpPr>
            <a:spLocks noGrp="1"/>
          </p:cNvSpPr>
          <p:nvPr>
            <p:ph idx="1"/>
          </p:nvPr>
        </p:nvSpPr>
        <p:spPr/>
        <p:txBody>
          <a:bodyPr>
            <a:normAutofit lnSpcReduction="10000"/>
          </a:bodyPr>
          <a:lstStyle/>
          <a:p>
            <a:pPr>
              <a:buNone/>
            </a:pPr>
            <a:endParaRPr lang="en-AU" dirty="0" smtClean="0"/>
          </a:p>
          <a:p>
            <a:pPr marL="365760" indent="-283464">
              <a:buFont typeface="Wingdings 2"/>
              <a:buChar char=""/>
              <a:defRPr/>
            </a:pPr>
            <a:r>
              <a:rPr lang="en-US" dirty="0" smtClean="0"/>
              <a:t>To “compact” the curriculum is to give students full credit </a:t>
            </a:r>
            <a:r>
              <a:rPr lang="en-US" i="1" dirty="0" smtClean="0"/>
              <a:t>before you teach the content  </a:t>
            </a:r>
            <a:r>
              <a:rPr lang="en-US" dirty="0" smtClean="0"/>
              <a:t>for what they already know.</a:t>
            </a:r>
          </a:p>
          <a:p>
            <a:pPr marL="365760" indent="-283464">
              <a:buFont typeface="Wingdings 2"/>
              <a:buChar char=""/>
              <a:defRPr/>
            </a:pPr>
            <a:r>
              <a:rPr lang="en-US" dirty="0" smtClean="0"/>
              <a:t>With new content, we compact by allowing advanced students to move at a faster pace.</a:t>
            </a:r>
          </a:p>
          <a:p>
            <a:pPr marL="365760" indent="-283464">
              <a:buFont typeface="Wingdings 2"/>
              <a:buChar char=""/>
              <a:defRPr/>
            </a:pPr>
            <a:r>
              <a:rPr lang="en-US" dirty="0" smtClean="0"/>
              <a:t>During the “choice time” created, students work on extension activities or projects (Susan Winebrenner)</a:t>
            </a: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Step 3: Compact learning</a:t>
            </a:r>
            <a:endParaRPr lang="en-AU" dirty="0"/>
          </a:p>
        </p:txBody>
      </p:sp>
      <p:sp>
        <p:nvSpPr>
          <p:cNvPr id="3" name="Content Placeholder 2"/>
          <p:cNvSpPr>
            <a:spLocks noGrp="1"/>
          </p:cNvSpPr>
          <p:nvPr>
            <p:ph idx="1"/>
          </p:nvPr>
        </p:nvSpPr>
        <p:spPr/>
        <p:txBody>
          <a:bodyPr/>
          <a:lstStyle/>
          <a:p>
            <a:endParaRPr lang="en-US" dirty="0" smtClean="0">
              <a:cs typeface="Times New Roman" pitchFamily="18" charset="0"/>
            </a:endParaRPr>
          </a:p>
          <a:p>
            <a:endParaRPr lang="en-US" dirty="0" smtClean="0">
              <a:cs typeface="Times New Roman" pitchFamily="18" charset="0"/>
            </a:endParaRPr>
          </a:p>
          <a:p>
            <a:r>
              <a:rPr lang="en-US" dirty="0" smtClean="0">
                <a:cs typeface="Times New Roman" pitchFamily="18" charset="0"/>
              </a:rPr>
              <a:t>Do not expect them to finish the “regular work” before working on extension activities.</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Step 4: Differentiate</a:t>
            </a:r>
            <a:br>
              <a:rPr lang="en-AU" dirty="0" smtClean="0"/>
            </a:br>
            <a:endParaRPr lang="en-AU" dirty="0"/>
          </a:p>
        </p:txBody>
      </p:sp>
      <p:sp>
        <p:nvSpPr>
          <p:cNvPr id="3" name="Content Placeholder 2"/>
          <p:cNvSpPr>
            <a:spLocks noGrp="1"/>
          </p:cNvSpPr>
          <p:nvPr>
            <p:ph idx="1"/>
          </p:nvPr>
        </p:nvSpPr>
        <p:spPr/>
        <p:txBody>
          <a:bodyPr/>
          <a:lstStyle/>
          <a:p>
            <a:endParaRPr lang="en-AU" dirty="0" smtClean="0"/>
          </a:p>
          <a:p>
            <a:pPr>
              <a:buNone/>
            </a:pPr>
            <a:r>
              <a:rPr lang="en-AU" dirty="0" smtClean="0"/>
              <a:t>Popular Planning Models:</a:t>
            </a:r>
          </a:p>
          <a:p>
            <a:r>
              <a:rPr lang="en-AU" dirty="0" smtClean="0"/>
              <a:t>Bloom’s Taxonomy</a:t>
            </a:r>
          </a:p>
          <a:p>
            <a:r>
              <a:rPr lang="en-AU" dirty="0" smtClean="0"/>
              <a:t>Williams Model</a:t>
            </a:r>
          </a:p>
          <a:p>
            <a:r>
              <a:rPr lang="en-AU" dirty="0" smtClean="0"/>
              <a:t>Maker Model</a:t>
            </a:r>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Bloom’s</a:t>
            </a:r>
            <a:endParaRPr lang="en-AU"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0" y="1988840"/>
            <a:ext cx="4733925" cy="3952875"/>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4644008" y="1916832"/>
            <a:ext cx="5029200" cy="3267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971600" y="548680"/>
            <a:ext cx="7530785" cy="59726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Bloom’s</a:t>
            </a:r>
            <a:endParaRPr lang="en-AU" dirty="0"/>
          </a:p>
        </p:txBody>
      </p:sp>
      <p:pic>
        <p:nvPicPr>
          <p:cNvPr id="4099" name="Picture 3"/>
          <p:cNvPicPr>
            <a:picLocks noChangeAspect="1" noChangeArrowheads="1"/>
          </p:cNvPicPr>
          <p:nvPr/>
        </p:nvPicPr>
        <p:blipFill>
          <a:blip r:embed="rId2" cstate="print"/>
          <a:srcRect/>
          <a:stretch>
            <a:fillRect/>
          </a:stretch>
        </p:blipFill>
        <p:spPr bwMode="auto">
          <a:xfrm>
            <a:off x="94625" y="1772816"/>
            <a:ext cx="4825921" cy="3672408"/>
          </a:xfrm>
          <a:prstGeom prst="rect">
            <a:avLst/>
          </a:prstGeom>
          <a:noFill/>
          <a:ln w="9525">
            <a:noFill/>
            <a:miter lim="800000"/>
            <a:headEnd/>
            <a:tailEnd/>
          </a:ln>
        </p:spPr>
      </p:pic>
      <p:pic>
        <p:nvPicPr>
          <p:cNvPr id="4100" name="Picture 4"/>
          <p:cNvPicPr>
            <a:picLocks noChangeAspect="1" noChangeArrowheads="1"/>
          </p:cNvPicPr>
          <p:nvPr/>
        </p:nvPicPr>
        <p:blipFill>
          <a:blip r:embed="rId3" cstate="print"/>
          <a:srcRect/>
          <a:stretch>
            <a:fillRect/>
          </a:stretch>
        </p:blipFill>
        <p:spPr bwMode="auto">
          <a:xfrm>
            <a:off x="4716016" y="1772815"/>
            <a:ext cx="4427984" cy="423002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Bloom’s</a:t>
            </a:r>
            <a:endParaRPr lang="en-AU" dirty="0"/>
          </a:p>
        </p:txBody>
      </p:sp>
      <p:sp>
        <p:nvSpPr>
          <p:cNvPr id="3" name="Content Placeholder 2"/>
          <p:cNvSpPr>
            <a:spLocks noGrp="1"/>
          </p:cNvSpPr>
          <p:nvPr>
            <p:ph idx="1"/>
          </p:nvPr>
        </p:nvSpPr>
        <p:spPr/>
        <p:txBody>
          <a:bodyPr>
            <a:normAutofit fontScale="85000" lnSpcReduction="20000"/>
          </a:bodyPr>
          <a:lstStyle/>
          <a:p>
            <a:r>
              <a:rPr lang="en-US" dirty="0"/>
              <a:t>The following strategies are suggested as some possible ways of implementing </a:t>
            </a:r>
            <a:r>
              <a:rPr lang="en-US" dirty="0" smtClean="0"/>
              <a:t>Bloom’s </a:t>
            </a:r>
            <a:r>
              <a:rPr lang="en-AU" dirty="0" smtClean="0"/>
              <a:t>Taxonomy </a:t>
            </a:r>
            <a:r>
              <a:rPr lang="en-AU" dirty="0"/>
              <a:t>in the classroom:</a:t>
            </a:r>
          </a:p>
          <a:p>
            <a:pPr>
              <a:buFont typeface="Arial" pitchFamily="34" charset="0"/>
              <a:buChar char="•"/>
            </a:pPr>
            <a:r>
              <a:rPr lang="en-AU" dirty="0" smtClean="0"/>
              <a:t> </a:t>
            </a:r>
            <a:r>
              <a:rPr lang="en-AU" dirty="0"/>
              <a:t>Discussion starters</a:t>
            </a:r>
          </a:p>
          <a:p>
            <a:pPr>
              <a:buFont typeface="Arial" pitchFamily="34" charset="0"/>
              <a:buChar char="•"/>
            </a:pPr>
            <a:r>
              <a:rPr lang="en-AU" dirty="0" smtClean="0"/>
              <a:t> </a:t>
            </a:r>
            <a:r>
              <a:rPr lang="en-AU" dirty="0"/>
              <a:t>Small group activities</a:t>
            </a:r>
          </a:p>
          <a:p>
            <a:pPr>
              <a:buFont typeface="Arial" pitchFamily="34" charset="0"/>
              <a:buChar char="•"/>
            </a:pPr>
            <a:r>
              <a:rPr lang="en-AU" dirty="0" smtClean="0"/>
              <a:t> </a:t>
            </a:r>
            <a:r>
              <a:rPr lang="en-AU" dirty="0"/>
              <a:t>Independent research tasks</a:t>
            </a:r>
          </a:p>
          <a:p>
            <a:pPr>
              <a:buFont typeface="Arial" pitchFamily="34" charset="0"/>
              <a:buChar char="•"/>
            </a:pPr>
            <a:r>
              <a:rPr lang="en-US" dirty="0" smtClean="0"/>
              <a:t> </a:t>
            </a:r>
            <a:r>
              <a:rPr lang="en-US" dirty="0"/>
              <a:t>Contract sheets which allocate a different proportion of questions at different levels</a:t>
            </a:r>
          </a:p>
          <a:p>
            <a:pPr>
              <a:buFont typeface="Arial" pitchFamily="34" charset="0"/>
              <a:buChar char="•"/>
            </a:pPr>
            <a:r>
              <a:rPr lang="en-AU" dirty="0" smtClean="0"/>
              <a:t> </a:t>
            </a:r>
            <a:r>
              <a:rPr lang="en-AU" dirty="0"/>
              <a:t>Pre-tests</a:t>
            </a:r>
          </a:p>
          <a:p>
            <a:pPr>
              <a:buFont typeface="Arial" pitchFamily="34" charset="0"/>
              <a:buChar char="•"/>
            </a:pPr>
            <a:r>
              <a:rPr lang="en-AU" dirty="0" smtClean="0"/>
              <a:t> </a:t>
            </a:r>
            <a:r>
              <a:rPr lang="en-AU" dirty="0"/>
              <a:t>Post-tests</a:t>
            </a:r>
          </a:p>
          <a:p>
            <a:pPr>
              <a:buFont typeface="Arial" pitchFamily="34" charset="0"/>
              <a:buChar char="•"/>
            </a:pPr>
            <a:r>
              <a:rPr lang="en-AU" dirty="0" smtClean="0"/>
              <a:t> </a:t>
            </a:r>
            <a:r>
              <a:rPr lang="en-AU" dirty="0"/>
              <a:t>Assessments</a:t>
            </a:r>
          </a:p>
          <a:p>
            <a:pPr>
              <a:buFont typeface="Arial" pitchFamily="34" charset="0"/>
              <a:buChar char="•"/>
            </a:pPr>
            <a:r>
              <a:rPr lang="en-AU" dirty="0" smtClean="0"/>
              <a:t> </a:t>
            </a:r>
            <a:r>
              <a:rPr lang="en-AU" dirty="0"/>
              <a:t>Learning centres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Bloom’s</a:t>
            </a:r>
            <a:endParaRPr lang="en-AU" dirty="0"/>
          </a:p>
        </p:txBody>
      </p:sp>
      <p:sp>
        <p:nvSpPr>
          <p:cNvPr id="3" name="Content Placeholder 2"/>
          <p:cNvSpPr>
            <a:spLocks noGrp="1"/>
          </p:cNvSpPr>
          <p:nvPr>
            <p:ph idx="1"/>
          </p:nvPr>
        </p:nvSpPr>
        <p:spPr/>
        <p:txBody>
          <a:bodyPr>
            <a:normAutofit fontScale="70000" lnSpcReduction="20000"/>
          </a:bodyPr>
          <a:lstStyle/>
          <a:p>
            <a:r>
              <a:rPr lang="en-AU" b="1" dirty="0"/>
              <a:t>Bloom’s Taxonomy Strategy Example Activity or </a:t>
            </a:r>
            <a:r>
              <a:rPr lang="en-AU" b="1" dirty="0" smtClean="0"/>
              <a:t>Task</a:t>
            </a:r>
          </a:p>
          <a:p>
            <a:pPr marL="0" indent="0">
              <a:buNone/>
            </a:pPr>
            <a:r>
              <a:rPr lang="en-AU" dirty="0" smtClean="0"/>
              <a:t>Knowledge</a:t>
            </a:r>
            <a:r>
              <a:rPr lang="en-AU" dirty="0"/>
              <a:t>/ </a:t>
            </a:r>
            <a:r>
              <a:rPr lang="en-AU" dirty="0" smtClean="0"/>
              <a:t>Remember:</a:t>
            </a:r>
          </a:p>
          <a:p>
            <a:pPr marL="0" indent="0">
              <a:buNone/>
            </a:pPr>
            <a:r>
              <a:rPr lang="en-AU" dirty="0" smtClean="0"/>
              <a:t>    Match </a:t>
            </a:r>
            <a:r>
              <a:rPr lang="en-AU" dirty="0"/>
              <a:t>the nouns and verbs to </a:t>
            </a:r>
            <a:r>
              <a:rPr lang="en-AU" dirty="0" smtClean="0"/>
              <a:t>the correct </a:t>
            </a:r>
            <a:r>
              <a:rPr lang="en-AU" dirty="0"/>
              <a:t>illustrations.</a:t>
            </a:r>
          </a:p>
          <a:p>
            <a:pPr marL="0" indent="0">
              <a:buNone/>
            </a:pPr>
            <a:r>
              <a:rPr lang="en-AU" dirty="0"/>
              <a:t>Comprehension/ </a:t>
            </a:r>
            <a:r>
              <a:rPr lang="en-AU" dirty="0" smtClean="0"/>
              <a:t>Understand:</a:t>
            </a:r>
          </a:p>
          <a:p>
            <a:r>
              <a:rPr lang="en-AU" dirty="0" smtClean="0"/>
              <a:t> </a:t>
            </a:r>
            <a:r>
              <a:rPr lang="en-AU" dirty="0"/>
              <a:t>Match the sentences to </a:t>
            </a:r>
            <a:r>
              <a:rPr lang="en-AU" dirty="0" smtClean="0"/>
              <a:t>the illustrations</a:t>
            </a:r>
            <a:r>
              <a:rPr lang="en-AU" dirty="0"/>
              <a:t>.</a:t>
            </a:r>
          </a:p>
          <a:p>
            <a:pPr marL="0" indent="0">
              <a:buNone/>
            </a:pPr>
            <a:r>
              <a:rPr lang="en-AU" dirty="0"/>
              <a:t>Application/ </a:t>
            </a:r>
            <a:r>
              <a:rPr lang="en-AU" dirty="0" smtClean="0"/>
              <a:t>Apply:</a:t>
            </a:r>
          </a:p>
          <a:p>
            <a:r>
              <a:rPr lang="en-AU" dirty="0" smtClean="0"/>
              <a:t> </a:t>
            </a:r>
            <a:r>
              <a:rPr lang="en-AU" dirty="0"/>
              <a:t>Write a phrase in French to </a:t>
            </a:r>
            <a:r>
              <a:rPr lang="en-AU" dirty="0" smtClean="0"/>
              <a:t>complete the </a:t>
            </a:r>
            <a:r>
              <a:rPr lang="en-AU" dirty="0"/>
              <a:t>sentence.</a:t>
            </a:r>
          </a:p>
          <a:p>
            <a:pPr marL="0" indent="0">
              <a:buNone/>
            </a:pPr>
            <a:r>
              <a:rPr lang="en-AU" dirty="0"/>
              <a:t>Analysis/ </a:t>
            </a:r>
            <a:r>
              <a:rPr lang="en-AU" dirty="0" smtClean="0"/>
              <a:t>Analyse:</a:t>
            </a:r>
          </a:p>
          <a:p>
            <a:r>
              <a:rPr lang="en-AU" dirty="0" smtClean="0"/>
              <a:t> </a:t>
            </a:r>
            <a:r>
              <a:rPr lang="en-AU" dirty="0"/>
              <a:t>Translate the phrases or </a:t>
            </a:r>
            <a:r>
              <a:rPr lang="en-AU" dirty="0" smtClean="0"/>
              <a:t>sentences into </a:t>
            </a:r>
            <a:r>
              <a:rPr lang="en-AU" dirty="0"/>
              <a:t>English.</a:t>
            </a:r>
          </a:p>
          <a:p>
            <a:pPr marL="0" indent="0">
              <a:buNone/>
            </a:pPr>
            <a:r>
              <a:rPr lang="en-AU" dirty="0"/>
              <a:t>Synthesis/ </a:t>
            </a:r>
            <a:r>
              <a:rPr lang="en-AU" dirty="0" smtClean="0"/>
              <a:t>Create:</a:t>
            </a:r>
          </a:p>
          <a:p>
            <a:r>
              <a:rPr lang="en-AU" dirty="0" smtClean="0"/>
              <a:t> </a:t>
            </a:r>
            <a:r>
              <a:rPr lang="en-AU" dirty="0"/>
              <a:t>Write a story in French to match </a:t>
            </a:r>
            <a:r>
              <a:rPr lang="en-AU" dirty="0" smtClean="0"/>
              <a:t>the picture</a:t>
            </a:r>
            <a:r>
              <a:rPr lang="en-AU" dirty="0"/>
              <a:t>.</a:t>
            </a:r>
          </a:p>
          <a:p>
            <a:pPr marL="0" indent="0">
              <a:buNone/>
            </a:pPr>
            <a:r>
              <a:rPr lang="en-AU" dirty="0"/>
              <a:t>Evaluation/ </a:t>
            </a:r>
            <a:r>
              <a:rPr lang="en-AU" dirty="0" smtClean="0"/>
              <a:t>Evaluate:</a:t>
            </a:r>
          </a:p>
          <a:p>
            <a:r>
              <a:rPr lang="en-AU" dirty="0" smtClean="0"/>
              <a:t> </a:t>
            </a:r>
            <a:r>
              <a:rPr lang="en-AU" dirty="0"/>
              <a:t>Are there words or phrases in </a:t>
            </a:r>
            <a:r>
              <a:rPr lang="en-AU" dirty="0" smtClean="0"/>
              <a:t>French which </a:t>
            </a:r>
            <a:r>
              <a:rPr lang="en-AU" dirty="0"/>
              <a:t>when translated into English </a:t>
            </a:r>
            <a:r>
              <a:rPr lang="en-AU" dirty="0" smtClean="0"/>
              <a:t>do not </a:t>
            </a:r>
            <a:r>
              <a:rPr lang="en-AU" dirty="0"/>
              <a:t>hold the same meaning or intent</a:t>
            </a:r>
            <a:r>
              <a:rPr lang="en-AU" dirty="0" smtClean="0"/>
              <a:t>? Why </a:t>
            </a:r>
            <a:r>
              <a:rPr lang="en-AU" dirty="0"/>
              <a:t>or why not?</a:t>
            </a:r>
          </a:p>
        </p:txBody>
      </p:sp>
    </p:spTree>
    <p:extLst>
      <p:ext uri="{BB962C8B-B14F-4D97-AF65-F5344CB8AC3E}">
        <p14:creationId xmlns:p14="http://schemas.microsoft.com/office/powerpoint/2010/main" xmlns="" val="19201849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William’s model</a:t>
            </a:r>
            <a:endParaRPr lang="en-AU" dirty="0"/>
          </a:p>
        </p:txBody>
      </p:sp>
      <p:sp>
        <p:nvSpPr>
          <p:cNvPr id="3" name="Content Placeholder 2"/>
          <p:cNvSpPr>
            <a:spLocks noGrp="1"/>
          </p:cNvSpPr>
          <p:nvPr>
            <p:ph idx="1"/>
          </p:nvPr>
        </p:nvSpPr>
        <p:spPr/>
        <p:txBody>
          <a:bodyPr>
            <a:normAutofit fontScale="92500" lnSpcReduction="10000"/>
          </a:bodyPr>
          <a:lstStyle/>
          <a:p>
            <a:r>
              <a:rPr lang="en-US" dirty="0" smtClean="0"/>
              <a:t>Dimension 1: This consists of subjects that make up the school curriculum. The content is the vehicle for students to think and feel about.</a:t>
            </a:r>
          </a:p>
          <a:p>
            <a:r>
              <a:rPr lang="en-US" dirty="0" smtClean="0"/>
              <a:t>Dimension 2: This comprises 18 strategies to be used by the teacher to develop </a:t>
            </a:r>
            <a:r>
              <a:rPr lang="en-AU" dirty="0" smtClean="0"/>
              <a:t>students’ thinking and creativity.</a:t>
            </a:r>
          </a:p>
          <a:p>
            <a:r>
              <a:rPr lang="en-US" dirty="0" smtClean="0"/>
              <a:t>Dimension 3: This consists of eight student processes that have been shown empirically to be involved in creative thinking.</a:t>
            </a:r>
            <a:endParaRPr lang="en-A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Differentiation for gifted and talented students</a:t>
            </a:r>
            <a:endParaRPr lang="en-AU" dirty="0"/>
          </a:p>
        </p:txBody>
      </p:sp>
      <p:sp>
        <p:nvSpPr>
          <p:cNvPr id="3" name="Content Placeholder 2"/>
          <p:cNvSpPr>
            <a:spLocks noGrp="1"/>
          </p:cNvSpPr>
          <p:nvPr>
            <p:ph idx="1"/>
          </p:nvPr>
        </p:nvSpPr>
        <p:spPr/>
        <p:txBody>
          <a:bodyPr>
            <a:normAutofit lnSpcReduction="10000"/>
          </a:bodyPr>
          <a:lstStyle/>
          <a:p>
            <a:r>
              <a:rPr lang="en-US" dirty="0" smtClean="0"/>
              <a:t>Should address need </a:t>
            </a:r>
            <a:r>
              <a:rPr lang="en-US" dirty="0"/>
              <a:t>for pace </a:t>
            </a:r>
            <a:r>
              <a:rPr lang="en-US" dirty="0" smtClean="0"/>
              <a:t>and </a:t>
            </a:r>
            <a:r>
              <a:rPr lang="en-AU" dirty="0" smtClean="0"/>
              <a:t>complexity</a:t>
            </a:r>
            <a:r>
              <a:rPr lang="en-AU" dirty="0"/>
              <a:t>.</a:t>
            </a:r>
          </a:p>
          <a:p>
            <a:r>
              <a:rPr lang="en-US" dirty="0" smtClean="0"/>
              <a:t>Instruction </a:t>
            </a:r>
            <a:r>
              <a:rPr lang="en-US" dirty="0"/>
              <a:t>and scaffolding </a:t>
            </a:r>
            <a:r>
              <a:rPr lang="en-US" dirty="0" smtClean="0"/>
              <a:t>are still required  </a:t>
            </a:r>
            <a:r>
              <a:rPr lang="en-US" dirty="0"/>
              <a:t>but may not </a:t>
            </a:r>
            <a:r>
              <a:rPr lang="en-US" dirty="0" smtClean="0"/>
              <a:t>require the </a:t>
            </a:r>
            <a:r>
              <a:rPr lang="en-US" dirty="0"/>
              <a:t>level of repetition and support needed by other less able students</a:t>
            </a:r>
            <a:r>
              <a:rPr lang="en-US" dirty="0" smtClean="0"/>
              <a:t>.</a:t>
            </a:r>
          </a:p>
          <a:p>
            <a:r>
              <a:rPr lang="en-US" dirty="0" smtClean="0"/>
              <a:t>May challenge </a:t>
            </a:r>
            <a:r>
              <a:rPr lang="en-US" dirty="0"/>
              <a:t>the process with the ‘it’s not fair that I have to do </a:t>
            </a:r>
            <a:r>
              <a:rPr lang="en-US" dirty="0" smtClean="0"/>
              <a:t> something </a:t>
            </a:r>
            <a:r>
              <a:rPr lang="en-US" dirty="0"/>
              <a:t>that is </a:t>
            </a:r>
            <a:r>
              <a:rPr lang="en-US" dirty="0" smtClean="0"/>
              <a:t>different/</a:t>
            </a:r>
            <a:r>
              <a:rPr lang="en-AU" dirty="0" smtClean="0"/>
              <a:t>harder</a:t>
            </a:r>
            <a:r>
              <a:rPr lang="en-AU" dirty="0"/>
              <a:t>/ has higher expectations’.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229600" cy="5839760"/>
          </a:xfrm>
        </p:spPr>
        <p:txBody>
          <a:bodyPr vert="vert270">
            <a:normAutofit/>
          </a:bodyPr>
          <a:lstStyle/>
          <a:p>
            <a:r>
              <a:rPr lang="en-AU" dirty="0" smtClean="0"/>
              <a:t>William’s model</a:t>
            </a:r>
            <a:endParaRPr lang="en-AU"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1907704" y="71209"/>
            <a:ext cx="4464496" cy="6786791"/>
          </a:xfrm>
          <a:prstGeom prst="rect">
            <a:avLst/>
          </a:prstGeom>
          <a:noFill/>
          <a:ln w="9525">
            <a:noFill/>
            <a:miter lim="800000"/>
            <a:headEnd/>
            <a:tailEnd/>
          </a:ln>
        </p:spPr>
      </p:pic>
      <p:sp>
        <p:nvSpPr>
          <p:cNvPr id="4" name="Rectangle 3"/>
          <p:cNvSpPr/>
          <p:nvPr/>
        </p:nvSpPr>
        <p:spPr>
          <a:xfrm>
            <a:off x="2286000" y="2967335"/>
            <a:ext cx="4572000" cy="923330"/>
          </a:xfrm>
          <a:prstGeom prst="rect">
            <a:avLst/>
          </a:prstGeom>
        </p:spPr>
        <p:txBody>
          <a:bodyPr>
            <a:spAutoFit/>
          </a:bodyPr>
          <a:lstStyle/>
          <a:p>
            <a:r>
              <a:rPr lang="en-US" dirty="0" smtClean="0"/>
              <a:t>and thus avoiding the disruption of having short pre-test activities </a:t>
            </a:r>
            <a:r>
              <a:rPr lang="en-AU" dirty="0" smtClean="0"/>
              <a:t>in later lessons</a:t>
            </a:r>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William’s Model</a:t>
            </a:r>
            <a:endParaRPr lang="en-AU" dirty="0"/>
          </a:p>
        </p:txBody>
      </p:sp>
      <p:sp>
        <p:nvSpPr>
          <p:cNvPr id="3" name="Content Placeholder 2"/>
          <p:cNvSpPr>
            <a:spLocks noGrp="1"/>
          </p:cNvSpPr>
          <p:nvPr>
            <p:ph idx="1"/>
          </p:nvPr>
        </p:nvSpPr>
        <p:spPr/>
        <p:txBody>
          <a:bodyPr>
            <a:normAutofit fontScale="62500" lnSpcReduction="20000"/>
          </a:bodyPr>
          <a:lstStyle/>
          <a:p>
            <a:r>
              <a:rPr lang="en-AU" b="1" dirty="0" smtClean="0"/>
              <a:t>Paradox: </a:t>
            </a:r>
          </a:p>
          <a:p>
            <a:pPr marL="0" indent="0">
              <a:buNone/>
            </a:pPr>
            <a:r>
              <a:rPr lang="en-AU" dirty="0" smtClean="0"/>
              <a:t>Discuss </a:t>
            </a:r>
            <a:r>
              <a:rPr lang="en-AU" dirty="0"/>
              <a:t>the statement: ‘Multiculturalism: can’t live with it, can’t </a:t>
            </a:r>
            <a:r>
              <a:rPr lang="en-AU" dirty="0" smtClean="0"/>
              <a:t>live without </a:t>
            </a:r>
            <a:r>
              <a:rPr lang="en-AU" dirty="0"/>
              <a:t>it</a:t>
            </a:r>
            <a:r>
              <a:rPr lang="en-AU" b="1" dirty="0"/>
              <a:t>.’</a:t>
            </a:r>
          </a:p>
          <a:p>
            <a:r>
              <a:rPr lang="en-AU" b="1" dirty="0" smtClean="0"/>
              <a:t>Provocative question:</a:t>
            </a:r>
            <a:endParaRPr lang="en-AU" b="1" dirty="0"/>
          </a:p>
          <a:p>
            <a:pPr marL="0" indent="0">
              <a:buNone/>
            </a:pPr>
            <a:r>
              <a:rPr lang="en-AU" dirty="0" smtClean="0"/>
              <a:t>Can </a:t>
            </a:r>
            <a:r>
              <a:rPr lang="en-AU" dirty="0"/>
              <a:t>we live without Asia? Why, or why not?</a:t>
            </a:r>
          </a:p>
          <a:p>
            <a:r>
              <a:rPr lang="en-AU" b="1" dirty="0"/>
              <a:t>Examples </a:t>
            </a:r>
            <a:r>
              <a:rPr lang="en-AU" b="1" dirty="0" smtClean="0"/>
              <a:t>of change:</a:t>
            </a:r>
            <a:endParaRPr lang="en-AU" b="1" dirty="0"/>
          </a:p>
          <a:p>
            <a:pPr marL="0" indent="0">
              <a:buNone/>
            </a:pPr>
            <a:r>
              <a:rPr lang="en-AU" dirty="0"/>
              <a:t>How have changes in political systems affected our </a:t>
            </a:r>
            <a:r>
              <a:rPr lang="en-AU" dirty="0" smtClean="0"/>
              <a:t>relationships with </a:t>
            </a:r>
            <a:r>
              <a:rPr lang="en-AU" dirty="0"/>
              <a:t>and understanding of Asian cultures? Choose two </a:t>
            </a:r>
            <a:r>
              <a:rPr lang="en-AU" dirty="0" smtClean="0"/>
              <a:t>different Asian </a:t>
            </a:r>
            <a:r>
              <a:rPr lang="en-AU" dirty="0"/>
              <a:t>countries to use as case studies.</a:t>
            </a:r>
          </a:p>
          <a:p>
            <a:r>
              <a:rPr lang="en-AU" b="1" dirty="0" smtClean="0"/>
              <a:t>Discrepancy:</a:t>
            </a:r>
          </a:p>
          <a:p>
            <a:pPr marL="0" indent="0">
              <a:buNone/>
            </a:pPr>
            <a:r>
              <a:rPr lang="en-AU" dirty="0" smtClean="0"/>
              <a:t> </a:t>
            </a:r>
            <a:r>
              <a:rPr lang="en-AU" dirty="0"/>
              <a:t>What might have happened if the Aboriginal people had </a:t>
            </a:r>
            <a:r>
              <a:rPr lang="en-AU" dirty="0" smtClean="0"/>
              <a:t>engaged in </a:t>
            </a:r>
            <a:r>
              <a:rPr lang="en-AU" dirty="0"/>
              <a:t>a greater level of trade with Asian nations prior to the </a:t>
            </a:r>
            <a:r>
              <a:rPr lang="en-AU" dirty="0" smtClean="0"/>
              <a:t>European settlement</a:t>
            </a:r>
            <a:r>
              <a:rPr lang="en-AU" dirty="0"/>
              <a:t>?</a:t>
            </a:r>
          </a:p>
          <a:p>
            <a:r>
              <a:rPr lang="en-AU" b="1" dirty="0" smtClean="0"/>
              <a:t>Analogy:</a:t>
            </a:r>
          </a:p>
          <a:p>
            <a:pPr marL="0" indent="0">
              <a:buNone/>
            </a:pPr>
            <a:r>
              <a:rPr lang="en-AU" dirty="0" smtClean="0"/>
              <a:t> </a:t>
            </a:r>
            <a:r>
              <a:rPr lang="en-AU" dirty="0"/>
              <a:t>How is Asia like a tapestry?</a:t>
            </a:r>
          </a:p>
          <a:p>
            <a:r>
              <a:rPr lang="en-AU" b="1" dirty="0" smtClean="0"/>
              <a:t>Creative writing skills:</a:t>
            </a:r>
            <a:endParaRPr lang="en-AU" b="1" dirty="0"/>
          </a:p>
          <a:p>
            <a:pPr marL="0" indent="0">
              <a:buNone/>
            </a:pPr>
            <a:r>
              <a:rPr lang="en-AU" dirty="0"/>
              <a:t>Develop an advertising campaign to develop a greater acceptance</a:t>
            </a:r>
          </a:p>
          <a:p>
            <a:pPr marL="0" indent="0">
              <a:buNone/>
            </a:pPr>
            <a:r>
              <a:rPr lang="en-AU" dirty="0"/>
              <a:t>of multiculturalism among the Australian population.</a:t>
            </a:r>
          </a:p>
        </p:txBody>
      </p:sp>
    </p:spTree>
    <p:extLst>
      <p:ext uri="{BB962C8B-B14F-4D97-AF65-F5344CB8AC3E}">
        <p14:creationId xmlns:p14="http://schemas.microsoft.com/office/powerpoint/2010/main" xmlns="" val="28710984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William’s Model</a:t>
            </a:r>
            <a:endParaRPr lang="en-AU" dirty="0"/>
          </a:p>
        </p:txBody>
      </p:sp>
      <p:sp>
        <p:nvSpPr>
          <p:cNvPr id="3" name="Content Placeholder 2"/>
          <p:cNvSpPr>
            <a:spLocks noGrp="1"/>
          </p:cNvSpPr>
          <p:nvPr>
            <p:ph idx="1"/>
          </p:nvPr>
        </p:nvSpPr>
        <p:spPr/>
        <p:txBody>
          <a:bodyPr>
            <a:normAutofit fontScale="70000" lnSpcReduction="20000"/>
          </a:bodyPr>
          <a:lstStyle/>
          <a:p>
            <a:r>
              <a:rPr lang="en-AU" b="1" dirty="0"/>
              <a:t>Dimension Three</a:t>
            </a:r>
            <a:r>
              <a:rPr lang="en-AU" b="1" dirty="0" smtClean="0"/>
              <a:t>:</a:t>
            </a:r>
          </a:p>
          <a:p>
            <a:endParaRPr lang="en-AU" dirty="0"/>
          </a:p>
          <a:p>
            <a:r>
              <a:rPr lang="en-AU" dirty="0" smtClean="0"/>
              <a:t>Fluency </a:t>
            </a:r>
            <a:r>
              <a:rPr lang="en-AU" dirty="0"/>
              <a:t>- measured by number of responses to</a:t>
            </a:r>
          </a:p>
          <a:p>
            <a:r>
              <a:rPr lang="en-AU" dirty="0"/>
              <a:t>a theme</a:t>
            </a:r>
          </a:p>
          <a:p>
            <a:r>
              <a:rPr lang="en-AU" dirty="0" smtClean="0"/>
              <a:t>Flexibility </a:t>
            </a:r>
            <a:r>
              <a:rPr lang="en-AU" dirty="0"/>
              <a:t>- measured by the variety of changes</a:t>
            </a:r>
          </a:p>
          <a:p>
            <a:r>
              <a:rPr lang="en-AU" dirty="0"/>
              <a:t>or categories</a:t>
            </a:r>
          </a:p>
          <a:p>
            <a:r>
              <a:rPr lang="en-AU" dirty="0" smtClean="0"/>
              <a:t>Originality </a:t>
            </a:r>
            <a:r>
              <a:rPr lang="en-AU" dirty="0"/>
              <a:t>- measured by degree of unusual or</a:t>
            </a:r>
          </a:p>
          <a:p>
            <a:r>
              <a:rPr lang="en-AU" dirty="0"/>
              <a:t>uncommon responses</a:t>
            </a:r>
          </a:p>
          <a:p>
            <a:r>
              <a:rPr lang="en-AU" dirty="0" smtClean="0"/>
              <a:t>Elaboration </a:t>
            </a:r>
            <a:r>
              <a:rPr lang="en-AU" dirty="0"/>
              <a:t>- embellishment or expansion of</a:t>
            </a:r>
          </a:p>
          <a:p>
            <a:r>
              <a:rPr lang="en-AU" dirty="0"/>
              <a:t>the idea</a:t>
            </a:r>
          </a:p>
          <a:p>
            <a:r>
              <a:rPr lang="en-AU" dirty="0" smtClean="0"/>
              <a:t> </a:t>
            </a:r>
            <a:r>
              <a:rPr lang="en-AU" dirty="0"/>
              <a:t>Risk-taking - willingness to try different or </a:t>
            </a:r>
            <a:r>
              <a:rPr lang="en-AU" dirty="0" smtClean="0"/>
              <a:t>difficult </a:t>
            </a:r>
            <a:r>
              <a:rPr lang="en-AU" dirty="0"/>
              <a:t>things</a:t>
            </a:r>
          </a:p>
          <a:p>
            <a:r>
              <a:rPr lang="en-AU" dirty="0" smtClean="0"/>
              <a:t>Curiosity </a:t>
            </a:r>
            <a:r>
              <a:rPr lang="en-AU" dirty="0"/>
              <a:t>- ability to seek many alternatives, depth of study</a:t>
            </a:r>
          </a:p>
          <a:p>
            <a:r>
              <a:rPr lang="en-AU" dirty="0" smtClean="0"/>
              <a:t>Complexity </a:t>
            </a:r>
            <a:r>
              <a:rPr lang="en-AU" dirty="0"/>
              <a:t>- capacity to explore or discover</a:t>
            </a:r>
          </a:p>
          <a:p>
            <a:r>
              <a:rPr lang="en-AU" dirty="0" smtClean="0"/>
              <a:t>Imagination </a:t>
            </a:r>
            <a:r>
              <a:rPr lang="en-AU" dirty="0"/>
              <a:t>- power to visualise, dream or conceive forms of action symbolically</a:t>
            </a:r>
          </a:p>
        </p:txBody>
      </p:sp>
    </p:spTree>
    <p:extLst>
      <p:ext uri="{BB962C8B-B14F-4D97-AF65-F5344CB8AC3E}">
        <p14:creationId xmlns:p14="http://schemas.microsoft.com/office/powerpoint/2010/main" xmlns="" val="15973613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Maker’s Model</a:t>
            </a:r>
            <a:endParaRPr lang="en-AU" dirty="0"/>
          </a:p>
        </p:txBody>
      </p:sp>
      <p:graphicFrame>
        <p:nvGraphicFramePr>
          <p:cNvPr id="4" name="Content Placeholder 3"/>
          <p:cNvGraphicFramePr>
            <a:graphicFrameLocks noGrp="1"/>
          </p:cNvGraphicFramePr>
          <p:nvPr>
            <p:ph idx="1"/>
          </p:nvPr>
        </p:nvGraphicFramePr>
        <p:xfrm>
          <a:off x="457200" y="16462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Thinking strategies</a:t>
            </a:r>
            <a:endParaRPr lang="en-AU" dirty="0"/>
          </a:p>
        </p:txBody>
      </p:sp>
      <p:sp>
        <p:nvSpPr>
          <p:cNvPr id="3" name="Content Placeholder 2"/>
          <p:cNvSpPr>
            <a:spLocks noGrp="1"/>
          </p:cNvSpPr>
          <p:nvPr>
            <p:ph idx="1"/>
          </p:nvPr>
        </p:nvSpPr>
        <p:spPr/>
        <p:txBody>
          <a:bodyPr/>
          <a:lstStyle/>
          <a:p>
            <a:pPr lvl="0">
              <a:buNone/>
            </a:pPr>
            <a:r>
              <a:rPr lang="en-AU" dirty="0" smtClean="0"/>
              <a:t>- Thinkers’ Keys                                        </a:t>
            </a:r>
          </a:p>
          <a:p>
            <a:pPr>
              <a:buNone/>
            </a:pPr>
            <a:r>
              <a:rPr lang="en-AU" dirty="0" smtClean="0"/>
              <a:t>- Graphic Organisers</a:t>
            </a:r>
          </a:p>
          <a:p>
            <a:pPr>
              <a:buNone/>
            </a:pPr>
            <a:r>
              <a:rPr lang="en-AU" dirty="0" smtClean="0"/>
              <a:t>-De Bono’s Six Thinking Hats</a:t>
            </a:r>
            <a:endParaRPr lang="en-A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Graphic Organisers</a:t>
            </a:r>
            <a:endParaRPr lang="en-AU" dirty="0"/>
          </a:p>
        </p:txBody>
      </p:sp>
      <p:pic>
        <p:nvPicPr>
          <p:cNvPr id="5123" name="Picture 3"/>
          <p:cNvPicPr>
            <a:picLocks noGrp="1" noChangeAspect="1" noChangeArrowheads="1"/>
          </p:cNvPicPr>
          <p:nvPr>
            <p:ph idx="1"/>
          </p:nvPr>
        </p:nvPicPr>
        <p:blipFill>
          <a:blip r:embed="rId2" cstate="print"/>
          <a:srcRect/>
          <a:stretch>
            <a:fillRect/>
          </a:stretch>
        </p:blipFill>
        <p:spPr bwMode="auto">
          <a:xfrm>
            <a:off x="2007288" y="1646238"/>
            <a:ext cx="5129424" cy="4525962"/>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Graphic Organisers</a:t>
            </a:r>
            <a:endParaRPr lang="en-AU" dirty="0"/>
          </a:p>
        </p:txBody>
      </p:sp>
      <p:pic>
        <p:nvPicPr>
          <p:cNvPr id="6146" name="Picture 2"/>
          <p:cNvPicPr>
            <a:picLocks noGrp="1" noChangeAspect="1" noChangeArrowheads="1"/>
          </p:cNvPicPr>
          <p:nvPr>
            <p:ph idx="1"/>
          </p:nvPr>
        </p:nvPicPr>
        <p:blipFill>
          <a:blip r:embed="rId2" cstate="print"/>
          <a:srcRect/>
          <a:stretch>
            <a:fillRect/>
          </a:stretch>
        </p:blipFill>
        <p:spPr bwMode="auto">
          <a:xfrm>
            <a:off x="2047875" y="1842294"/>
            <a:ext cx="5048250" cy="413385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Instructional and management strategies:</a:t>
            </a:r>
            <a:endParaRPr lang="en-AU" dirty="0"/>
          </a:p>
        </p:txBody>
      </p:sp>
      <p:sp>
        <p:nvSpPr>
          <p:cNvPr id="3" name="Content Placeholder 2"/>
          <p:cNvSpPr>
            <a:spLocks noGrp="1"/>
          </p:cNvSpPr>
          <p:nvPr>
            <p:ph idx="1"/>
          </p:nvPr>
        </p:nvSpPr>
        <p:spPr/>
        <p:txBody>
          <a:bodyPr>
            <a:normAutofit/>
          </a:bodyPr>
          <a:lstStyle/>
          <a:p>
            <a:r>
              <a:rPr lang="en-AU" dirty="0" smtClean="0"/>
              <a:t>Instructional and management tools:</a:t>
            </a:r>
          </a:p>
          <a:p>
            <a:pPr>
              <a:buFont typeface="Arial" pitchFamily="34" charset="0"/>
              <a:buChar char="•"/>
            </a:pPr>
            <a:r>
              <a:rPr lang="en-AU" dirty="0" smtClean="0"/>
              <a:t>Open-ended tasks</a:t>
            </a:r>
          </a:p>
          <a:p>
            <a:pPr>
              <a:buFont typeface="Arial" pitchFamily="34" charset="0"/>
              <a:buChar char="•"/>
            </a:pPr>
            <a:r>
              <a:rPr lang="en-AU" dirty="0" smtClean="0"/>
              <a:t>Tiered tasks</a:t>
            </a:r>
          </a:p>
          <a:p>
            <a:pPr>
              <a:buFont typeface="Arial" pitchFamily="34" charset="0"/>
              <a:buChar char="•"/>
            </a:pPr>
            <a:r>
              <a:rPr lang="en-AU" dirty="0" smtClean="0"/>
              <a:t>Alternate tasks</a:t>
            </a:r>
          </a:p>
          <a:p>
            <a:pPr>
              <a:buFont typeface="Arial" pitchFamily="34" charset="0"/>
              <a:buChar char="•"/>
            </a:pPr>
            <a:r>
              <a:rPr lang="en-AU" dirty="0" smtClean="0"/>
              <a:t>Varied resources</a:t>
            </a:r>
          </a:p>
          <a:p>
            <a:pPr>
              <a:buFont typeface="Arial" pitchFamily="34" charset="0"/>
              <a:buChar char="•"/>
            </a:pPr>
            <a:r>
              <a:rPr lang="en-AU" dirty="0" smtClean="0"/>
              <a:t>Student groupings</a:t>
            </a:r>
          </a:p>
          <a:p>
            <a:pPr>
              <a:buFont typeface="Arial" pitchFamily="34" charset="0"/>
              <a:buChar char="•"/>
            </a:pPr>
            <a:r>
              <a:rPr lang="en-AU" dirty="0" smtClean="0"/>
              <a:t>Varied questionning</a:t>
            </a:r>
          </a:p>
          <a:p>
            <a:pPr>
              <a:buFont typeface="Arial" pitchFamily="34" charset="0"/>
              <a:buChar char="•"/>
            </a:pPr>
            <a:r>
              <a:rPr lang="en-AU" dirty="0" smtClean="0"/>
              <a:t>Web quest</a:t>
            </a:r>
            <a:endParaRPr lang="en-A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Independent project</a:t>
            </a:r>
            <a:endParaRPr lang="en-AU" dirty="0"/>
          </a:p>
        </p:txBody>
      </p:sp>
      <p:sp>
        <p:nvSpPr>
          <p:cNvPr id="3" name="Content Placeholder 2"/>
          <p:cNvSpPr>
            <a:spLocks noGrp="1"/>
          </p:cNvSpPr>
          <p:nvPr>
            <p:ph idx="1"/>
          </p:nvPr>
        </p:nvSpPr>
        <p:spPr/>
        <p:txBody>
          <a:bodyPr/>
          <a:lstStyle/>
          <a:p>
            <a:r>
              <a:rPr lang="en-US" dirty="0" smtClean="0"/>
              <a:t>Negotiating learning contracts where a written agreement between teacher and student results in students working independently. The contract helps students to set daily and weekly work goals and develop management skills. It also helps the teacher keep track of student progress. (DEET 2009)</a:t>
            </a:r>
            <a:endParaRPr lang="en-A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Independent Project</a:t>
            </a:r>
            <a:endParaRPr lang="en-AU" dirty="0"/>
          </a:p>
        </p:txBody>
      </p:sp>
      <p:sp>
        <p:nvSpPr>
          <p:cNvPr id="3" name="Content Placeholder 2"/>
          <p:cNvSpPr>
            <a:spLocks noGrp="1"/>
          </p:cNvSpPr>
          <p:nvPr>
            <p:ph idx="1"/>
          </p:nvPr>
        </p:nvSpPr>
        <p:spPr/>
        <p:txBody>
          <a:bodyPr>
            <a:normAutofit/>
          </a:bodyPr>
          <a:lstStyle/>
          <a:p>
            <a:r>
              <a:rPr lang="en-US" dirty="0" smtClean="0"/>
              <a:t>Designing independent research tasks where students learn how to develop and manage their independent learning skills. The degree of complexity of the project will depend on student readiness and independent research may begin as </a:t>
            </a:r>
            <a:r>
              <a:rPr lang="en-AU" dirty="0" smtClean="0"/>
              <a:t>a paired project.</a:t>
            </a:r>
          </a:p>
          <a:p>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Differentiation for gifted and talented students</a:t>
            </a:r>
            <a:endParaRPr lang="en-AU" dirty="0"/>
          </a:p>
        </p:txBody>
      </p:sp>
      <p:sp>
        <p:nvSpPr>
          <p:cNvPr id="3" name="Content Placeholder 2"/>
          <p:cNvSpPr>
            <a:spLocks noGrp="1"/>
          </p:cNvSpPr>
          <p:nvPr>
            <p:ph idx="1"/>
          </p:nvPr>
        </p:nvSpPr>
        <p:spPr/>
        <p:txBody>
          <a:bodyPr>
            <a:normAutofit lnSpcReduction="10000"/>
          </a:bodyPr>
          <a:lstStyle/>
          <a:p>
            <a:endParaRPr lang="en-AU" dirty="0" smtClean="0"/>
          </a:p>
          <a:p>
            <a:r>
              <a:rPr lang="en-US" dirty="0" smtClean="0"/>
              <a:t>Gifted students resist work that is repetitive and beneath their learning level.</a:t>
            </a:r>
          </a:p>
          <a:p>
            <a:r>
              <a:rPr lang="en-US" dirty="0" smtClean="0"/>
              <a:t>They will stretch themselves to do challenging work if they are convinced:</a:t>
            </a:r>
          </a:p>
          <a:p>
            <a:pPr>
              <a:buNone/>
            </a:pPr>
            <a:r>
              <a:rPr lang="en-US" dirty="0" smtClean="0"/>
              <a:t>- They will not have to do more work than their classmates</a:t>
            </a:r>
          </a:p>
          <a:p>
            <a:pPr>
              <a:buNone/>
            </a:pPr>
            <a:r>
              <a:rPr lang="en-US" dirty="0" smtClean="0"/>
              <a:t>- Advanced work will not lead to lower recorded grades. (Winebrenner)</a:t>
            </a:r>
            <a:endParaRPr lang="en-A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Independent project</a:t>
            </a:r>
            <a:endParaRPr lang="en-AU" dirty="0"/>
          </a:p>
        </p:txBody>
      </p:sp>
      <p:sp>
        <p:nvSpPr>
          <p:cNvPr id="3" name="Content Placeholder 2"/>
          <p:cNvSpPr>
            <a:spLocks noGrp="1"/>
          </p:cNvSpPr>
          <p:nvPr>
            <p:ph idx="1"/>
          </p:nvPr>
        </p:nvSpPr>
        <p:spPr/>
        <p:txBody>
          <a:bodyPr>
            <a:normAutofit/>
          </a:bodyPr>
          <a:lstStyle/>
          <a:p>
            <a:r>
              <a:rPr lang="en-AU" dirty="0" smtClean="0"/>
              <a:t>Winebrenner ‘essential rules’:</a:t>
            </a:r>
          </a:p>
          <a:p>
            <a:pPr>
              <a:buClr>
                <a:schemeClr val="hlink"/>
              </a:buClr>
            </a:pPr>
            <a:r>
              <a:rPr lang="en-US" dirty="0" smtClean="0"/>
              <a:t>Don’t bother anyone</a:t>
            </a:r>
          </a:p>
          <a:p>
            <a:pPr>
              <a:buClr>
                <a:schemeClr val="hlink"/>
              </a:buClr>
            </a:pPr>
            <a:r>
              <a:rPr lang="en-US" dirty="0" smtClean="0"/>
              <a:t>Don’t call attention to yourself</a:t>
            </a:r>
          </a:p>
          <a:p>
            <a:pPr>
              <a:buClr>
                <a:schemeClr val="hlink"/>
              </a:buClr>
            </a:pPr>
            <a:r>
              <a:rPr lang="en-US" dirty="0" smtClean="0"/>
              <a:t>Do the work you have selected</a:t>
            </a:r>
          </a:p>
          <a:p>
            <a:pPr>
              <a:buClr>
                <a:schemeClr val="hlink"/>
              </a:buClr>
            </a:pPr>
            <a:r>
              <a:rPr lang="en-US" dirty="0" smtClean="0"/>
              <a:t>Keep records of your extension activities</a:t>
            </a:r>
          </a:p>
          <a:p>
            <a:pPr>
              <a:buClr>
                <a:schemeClr val="hlink"/>
              </a:buClr>
              <a:buNone/>
            </a:pPr>
            <a:endParaRPr lang="en-US" sz="2400" dirty="0" smtClean="0"/>
          </a:p>
          <a:p>
            <a:pPr algn="ctr">
              <a:buClr>
                <a:schemeClr val="hlink"/>
              </a:buClr>
              <a:buNone/>
            </a:pPr>
            <a:r>
              <a:rPr lang="en-US" sz="2400" dirty="0" smtClean="0"/>
              <a:t>When you follow the rules, you get to choose what to do.  </a:t>
            </a:r>
          </a:p>
          <a:p>
            <a:pPr algn="ctr">
              <a:buClr>
                <a:schemeClr val="hlink"/>
              </a:buClr>
              <a:buNone/>
            </a:pPr>
            <a:endParaRPr lang="en-US" sz="2400" dirty="0" smtClean="0"/>
          </a:p>
          <a:p>
            <a:pPr algn="ctr">
              <a:buClr>
                <a:schemeClr val="hlink"/>
              </a:buClr>
              <a:buNone/>
            </a:pPr>
            <a:r>
              <a:rPr lang="en-US" sz="2400" dirty="0" smtClean="0"/>
              <a:t>When you do not follow the rules, I get to choose for you.</a:t>
            </a:r>
          </a:p>
          <a:p>
            <a:endParaRPr lang="en-A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Independent Project</a:t>
            </a:r>
            <a:endParaRPr lang="en-AU" dirty="0"/>
          </a:p>
        </p:txBody>
      </p:sp>
      <p:sp>
        <p:nvSpPr>
          <p:cNvPr id="3" name="Content Placeholder 2"/>
          <p:cNvSpPr>
            <a:spLocks noGrp="1"/>
          </p:cNvSpPr>
          <p:nvPr>
            <p:ph idx="1"/>
          </p:nvPr>
        </p:nvSpPr>
        <p:spPr/>
        <p:txBody>
          <a:bodyPr>
            <a:normAutofit fontScale="85000" lnSpcReduction="20000"/>
          </a:bodyPr>
          <a:lstStyle/>
          <a:p>
            <a:r>
              <a:rPr lang="en-US" dirty="0"/>
              <a:t>Kaplan (1979) listed the following principles as a guide in making curriculum decisions for gifted</a:t>
            </a:r>
          </a:p>
          <a:p>
            <a:r>
              <a:rPr lang="en-AU" dirty="0"/>
              <a:t>students:</a:t>
            </a:r>
          </a:p>
          <a:p>
            <a:r>
              <a:rPr lang="en-US" dirty="0"/>
              <a:t>1. Focus on major issues and concepts.</a:t>
            </a:r>
          </a:p>
          <a:p>
            <a:r>
              <a:rPr lang="en-US" dirty="0"/>
              <a:t>2. Emphasis on a large knowledge base.</a:t>
            </a:r>
          </a:p>
          <a:p>
            <a:r>
              <a:rPr lang="en-US" dirty="0"/>
              <a:t>3. Use of activities that show how subjects relate.</a:t>
            </a:r>
          </a:p>
          <a:p>
            <a:r>
              <a:rPr lang="en-US" dirty="0"/>
              <a:t>4. Emphasis on in-depth research.</a:t>
            </a:r>
          </a:p>
          <a:p>
            <a:r>
              <a:rPr lang="en-US" dirty="0"/>
              <a:t>5. Teaching of thinking skills.</a:t>
            </a:r>
          </a:p>
          <a:p>
            <a:r>
              <a:rPr lang="en-US" dirty="0"/>
              <a:t>6. Higher order thinking incorporated into all instruction.</a:t>
            </a:r>
          </a:p>
          <a:p>
            <a:r>
              <a:rPr lang="en-US" dirty="0"/>
              <a:t>7. Increased complexity and pace.</a:t>
            </a:r>
          </a:p>
          <a:p>
            <a:r>
              <a:rPr lang="en-US" dirty="0"/>
              <a:t>8. Focus on student self-direction.</a:t>
            </a:r>
            <a:endParaRPr lang="en-A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Independent investigation model</a:t>
            </a:r>
            <a:endParaRPr lang="en-AU" dirty="0"/>
          </a:p>
        </p:txBody>
      </p:sp>
      <p:sp>
        <p:nvSpPr>
          <p:cNvPr id="3" name="Content Placeholder 2"/>
          <p:cNvSpPr>
            <a:spLocks noGrp="1"/>
          </p:cNvSpPr>
          <p:nvPr>
            <p:ph idx="1"/>
          </p:nvPr>
        </p:nvSpPr>
        <p:spPr/>
        <p:txBody>
          <a:bodyPr>
            <a:normAutofit fontScale="85000" lnSpcReduction="20000"/>
          </a:bodyPr>
          <a:lstStyle/>
          <a:p>
            <a:r>
              <a:rPr lang="en-US" dirty="0"/>
              <a:t>The Kaplan Model (1986) examines curriculum differentiation in the areas of content, process,</a:t>
            </a:r>
          </a:p>
          <a:p>
            <a:r>
              <a:rPr lang="en-US" dirty="0"/>
              <a:t>product and learning environment and the model provides an excellent scaffold for </a:t>
            </a:r>
            <a:r>
              <a:rPr lang="en-US" dirty="0" smtClean="0"/>
              <a:t>developing theme-based </a:t>
            </a:r>
            <a:r>
              <a:rPr lang="en-US" dirty="0"/>
              <a:t>independent research or study projects.</a:t>
            </a:r>
          </a:p>
          <a:p>
            <a:r>
              <a:rPr lang="en-AU" b="1" dirty="0"/>
              <a:t>In an independent investigation:</a:t>
            </a:r>
          </a:p>
          <a:p>
            <a:r>
              <a:rPr lang="en-US" dirty="0"/>
              <a:t>1. Students are attempting to answer a question through research.</a:t>
            </a:r>
          </a:p>
          <a:p>
            <a:r>
              <a:rPr lang="en-US" dirty="0"/>
              <a:t>2. Students need to use a variety of resources.</a:t>
            </a:r>
          </a:p>
          <a:p>
            <a:r>
              <a:rPr lang="en-US" dirty="0"/>
              <a:t>3. Students need to communicate their </a:t>
            </a:r>
            <a:r>
              <a:rPr lang="en-US" dirty="0" smtClean="0"/>
              <a:t>findings </a:t>
            </a:r>
            <a:r>
              <a:rPr lang="en-US" dirty="0"/>
              <a:t>in an effective manner.</a:t>
            </a:r>
            <a:endParaRPr lang="en-A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Kaplan Example</a:t>
            </a:r>
            <a:endParaRPr lang="en-AU" dirty="0"/>
          </a:p>
        </p:txBody>
      </p:sp>
      <p:pic>
        <p:nvPicPr>
          <p:cNvPr id="6146" name="Picture 2"/>
          <p:cNvPicPr>
            <a:picLocks noGrp="1" noChangeAspect="1" noChangeArrowheads="1"/>
          </p:cNvPicPr>
          <p:nvPr>
            <p:ph idx="1"/>
          </p:nvPr>
        </p:nvPicPr>
        <p:blipFill>
          <a:blip r:embed="rId2" cstate="print"/>
          <a:stretch>
            <a:fillRect/>
          </a:stretch>
        </p:blipFill>
        <p:spPr bwMode="auto">
          <a:xfrm>
            <a:off x="2143125" y="2070894"/>
            <a:ext cx="4857750" cy="367665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Kaplan Example</a:t>
            </a:r>
            <a:endParaRPr lang="en-AU" dirty="0"/>
          </a:p>
        </p:txBody>
      </p:sp>
      <p:pic>
        <p:nvPicPr>
          <p:cNvPr id="7170" name="Picture 2"/>
          <p:cNvPicPr>
            <a:picLocks noGrp="1" noChangeAspect="1" noChangeArrowheads="1"/>
          </p:cNvPicPr>
          <p:nvPr>
            <p:ph idx="1"/>
          </p:nvPr>
        </p:nvPicPr>
        <p:blipFill>
          <a:blip r:embed="rId2" cstate="print"/>
          <a:stretch>
            <a:fillRect/>
          </a:stretch>
        </p:blipFill>
        <p:spPr bwMode="auto">
          <a:xfrm>
            <a:off x="2843808" y="1378298"/>
            <a:ext cx="3563732" cy="52190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b="1" dirty="0"/>
              <a:t>Differentiation Examples</a:t>
            </a:r>
          </a:p>
        </p:txBody>
      </p:sp>
      <p:sp>
        <p:nvSpPr>
          <p:cNvPr id="57347" name="Rectangle 3"/>
          <p:cNvSpPr>
            <a:spLocks noGrp="1" noChangeArrowheads="1"/>
          </p:cNvSpPr>
          <p:nvPr>
            <p:ph type="body" sz="half" idx="1"/>
          </p:nvPr>
        </p:nvSpPr>
        <p:spPr>
          <a:xfrm>
            <a:off x="328613" y="1941513"/>
            <a:ext cx="4024312" cy="4114800"/>
          </a:xfrm>
        </p:spPr>
        <p:txBody>
          <a:bodyPr/>
          <a:lstStyle/>
          <a:p>
            <a:r>
              <a:rPr lang="en-US" dirty="0"/>
              <a:t>Discuss plot, setting, and characters in the short story “A Rose for Emily.”</a:t>
            </a:r>
          </a:p>
        </p:txBody>
      </p:sp>
      <p:sp>
        <p:nvSpPr>
          <p:cNvPr id="57348" name="Rectangle 4"/>
          <p:cNvSpPr>
            <a:spLocks noGrp="1" noChangeArrowheads="1"/>
          </p:cNvSpPr>
          <p:nvPr>
            <p:ph type="body" sz="half" idx="2"/>
          </p:nvPr>
        </p:nvSpPr>
        <p:spPr>
          <a:xfrm>
            <a:off x="4513263" y="1941513"/>
            <a:ext cx="4024312" cy="4114800"/>
          </a:xfrm>
        </p:spPr>
        <p:txBody>
          <a:bodyPr/>
          <a:lstStyle/>
          <a:p>
            <a:r>
              <a:rPr lang="en-US" dirty="0"/>
              <a:t>Compare and contrast the plot, setting, characters, motivation, theme, and climax of “A Rose for Emily” and “The Bear.”</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Differention</a:t>
            </a:r>
            <a:r>
              <a:rPr lang="en-AU" dirty="0" smtClean="0"/>
              <a:t> Examples</a:t>
            </a:r>
            <a:endParaRPr lang="en-AU" dirty="0"/>
          </a:p>
        </p:txBody>
      </p:sp>
      <p:sp>
        <p:nvSpPr>
          <p:cNvPr id="3" name="Content Placeholder 2"/>
          <p:cNvSpPr>
            <a:spLocks noGrp="1"/>
          </p:cNvSpPr>
          <p:nvPr>
            <p:ph sz="half" idx="1"/>
          </p:nvPr>
        </p:nvSpPr>
        <p:spPr/>
        <p:txBody>
          <a:bodyPr/>
          <a:lstStyle/>
          <a:p>
            <a:r>
              <a:rPr lang="en-AU" dirty="0" smtClean="0"/>
              <a:t>Draw and label adaptive features on an accurate picture of a penguin.  State how each assists it’s survival. </a:t>
            </a:r>
            <a:endParaRPr lang="en-AU" dirty="0"/>
          </a:p>
        </p:txBody>
      </p:sp>
      <p:sp>
        <p:nvSpPr>
          <p:cNvPr id="4" name="Content Placeholder 3"/>
          <p:cNvSpPr>
            <a:spLocks noGrp="1"/>
          </p:cNvSpPr>
          <p:nvPr>
            <p:ph sz="half" idx="2"/>
          </p:nvPr>
        </p:nvSpPr>
        <p:spPr/>
        <p:txBody>
          <a:bodyPr/>
          <a:lstStyle/>
          <a:p>
            <a:r>
              <a:rPr lang="en-AU" dirty="0" smtClean="0"/>
              <a:t>Select a creature from the polar region.  State what the future holds for this living thing as global warming increases.  </a:t>
            </a:r>
            <a:endParaRPr lang="en-AU" dirty="0"/>
          </a:p>
        </p:txBody>
      </p:sp>
    </p:spTree>
    <p:extLst>
      <p:ext uri="{BB962C8B-B14F-4D97-AF65-F5344CB8AC3E}">
        <p14:creationId xmlns:p14="http://schemas.microsoft.com/office/powerpoint/2010/main" xmlns="" val="41404806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b="1" dirty="0"/>
              <a:t>Differentiation Examples</a:t>
            </a:r>
          </a:p>
        </p:txBody>
      </p:sp>
      <p:sp>
        <p:nvSpPr>
          <p:cNvPr id="59395" name="Rectangle 3"/>
          <p:cNvSpPr>
            <a:spLocks noGrp="1" noChangeArrowheads="1"/>
          </p:cNvSpPr>
          <p:nvPr>
            <p:ph type="body" sz="half" idx="1"/>
          </p:nvPr>
        </p:nvSpPr>
        <p:spPr>
          <a:xfrm>
            <a:off x="328613" y="1941513"/>
            <a:ext cx="4024312" cy="4114800"/>
          </a:xfrm>
        </p:spPr>
        <p:txBody>
          <a:bodyPr/>
          <a:lstStyle/>
          <a:p>
            <a:pPr>
              <a:lnSpc>
                <a:spcPct val="90000"/>
              </a:lnSpc>
            </a:pPr>
            <a:r>
              <a:rPr lang="en-US" sz="2600" dirty="0"/>
              <a:t>Choose one of the following topics and prepare an oral presentation using at least four library sources:</a:t>
            </a:r>
            <a:endParaRPr lang="en-US" dirty="0"/>
          </a:p>
          <a:p>
            <a:pPr lvl="1">
              <a:lnSpc>
                <a:spcPct val="90000"/>
              </a:lnSpc>
            </a:pPr>
            <a:r>
              <a:rPr lang="en-US" sz="2200" dirty="0"/>
              <a:t>The use of technology</a:t>
            </a:r>
          </a:p>
          <a:p>
            <a:pPr lvl="1">
              <a:lnSpc>
                <a:spcPct val="90000"/>
              </a:lnSpc>
            </a:pPr>
            <a:r>
              <a:rPr lang="en-US" sz="2200" dirty="0"/>
              <a:t>Science discoveries of the past</a:t>
            </a:r>
          </a:p>
          <a:p>
            <a:pPr lvl="1">
              <a:lnSpc>
                <a:spcPct val="90000"/>
              </a:lnSpc>
            </a:pPr>
            <a:r>
              <a:rPr lang="en-US" sz="2200" dirty="0"/>
              <a:t>Mathematics in everyday life</a:t>
            </a:r>
          </a:p>
        </p:txBody>
      </p:sp>
      <p:sp>
        <p:nvSpPr>
          <p:cNvPr id="59396" name="Rectangle 4"/>
          <p:cNvSpPr>
            <a:spLocks noGrp="1" noChangeArrowheads="1"/>
          </p:cNvSpPr>
          <p:nvPr>
            <p:ph type="body" sz="half" idx="2"/>
          </p:nvPr>
        </p:nvSpPr>
        <p:spPr>
          <a:xfrm>
            <a:off x="4513263" y="1941513"/>
            <a:ext cx="4024312" cy="4114800"/>
          </a:xfrm>
        </p:spPr>
        <p:txBody>
          <a:bodyPr>
            <a:normAutofit lnSpcReduction="10000"/>
          </a:bodyPr>
          <a:lstStyle/>
          <a:p>
            <a:r>
              <a:rPr lang="en-US" sz="2400" dirty="0"/>
              <a:t>Debate </a:t>
            </a:r>
            <a:r>
              <a:rPr lang="en-US" sz="2400" i="1" dirty="0"/>
              <a:t>one </a:t>
            </a:r>
            <a:r>
              <a:rPr lang="en-US" sz="2400" dirty="0"/>
              <a:t>of the following resolutions.</a:t>
            </a:r>
            <a:r>
              <a:rPr lang="en-US" dirty="0"/>
              <a:t> </a:t>
            </a:r>
          </a:p>
          <a:p>
            <a:pPr lvl="1"/>
            <a:r>
              <a:rPr lang="en-US" sz="2200" dirty="0"/>
              <a:t>Mankind is on a path toward human progress.</a:t>
            </a:r>
          </a:p>
          <a:p>
            <a:pPr lvl="1"/>
            <a:r>
              <a:rPr lang="en-US" sz="2200" dirty="0"/>
              <a:t>Studying our past will help us cope with the future.</a:t>
            </a:r>
          </a:p>
          <a:p>
            <a:r>
              <a:rPr lang="en-US" sz="2200" dirty="0"/>
              <a:t>Use multiple sources including surveys, interviews, and library sources in your preparation.</a:t>
            </a:r>
            <a:endParaRPr lang="en-US" dirty="0"/>
          </a:p>
          <a:p>
            <a:pPr lvl="1"/>
            <a:endParaRPr lang="en-US"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b="1" dirty="0"/>
              <a:t>Differentiation Examples</a:t>
            </a:r>
          </a:p>
        </p:txBody>
      </p:sp>
      <p:sp>
        <p:nvSpPr>
          <p:cNvPr id="61443" name="Rectangle 3"/>
          <p:cNvSpPr>
            <a:spLocks noGrp="1" noChangeArrowheads="1"/>
          </p:cNvSpPr>
          <p:nvPr>
            <p:ph type="body" sz="half" idx="1"/>
          </p:nvPr>
        </p:nvSpPr>
        <p:spPr>
          <a:xfrm>
            <a:off x="228600" y="2209800"/>
            <a:ext cx="4343400" cy="4525963"/>
          </a:xfrm>
        </p:spPr>
        <p:txBody>
          <a:bodyPr/>
          <a:lstStyle/>
          <a:p>
            <a:r>
              <a:rPr lang="en-US" dirty="0"/>
              <a:t>Joe invested $1,000 in stock in January.  When he sold it in December, the price was up 12% from his purchase price.  What was his profit on this stock? </a:t>
            </a:r>
          </a:p>
        </p:txBody>
      </p:sp>
      <p:sp>
        <p:nvSpPr>
          <p:cNvPr id="61444" name="Rectangle 4"/>
          <p:cNvSpPr>
            <a:spLocks noGrp="1" noChangeArrowheads="1"/>
          </p:cNvSpPr>
          <p:nvPr>
            <p:ph type="body" sz="half" idx="2"/>
          </p:nvPr>
        </p:nvSpPr>
        <p:spPr>
          <a:xfrm>
            <a:off x="4572000" y="2332038"/>
            <a:ext cx="4338638" cy="4525962"/>
          </a:xfrm>
        </p:spPr>
        <p:txBody>
          <a:bodyPr/>
          <a:lstStyle/>
          <a:p>
            <a:r>
              <a:rPr lang="en-US" dirty="0"/>
              <a:t>Which would you rather choose?</a:t>
            </a:r>
          </a:p>
          <a:p>
            <a:pPr lvl="1"/>
            <a:r>
              <a:rPr lang="en-US" dirty="0"/>
              <a:t>a)  80% profit in year 1 and 50% loss in year 2.</a:t>
            </a:r>
          </a:p>
          <a:p>
            <a:pPr lvl="1"/>
            <a:r>
              <a:rPr lang="en-US" dirty="0"/>
              <a:t>b) 5% profit in year 1 and 5% profit in year 2.</a:t>
            </a:r>
          </a:p>
          <a:p>
            <a:r>
              <a:rPr lang="en-US" dirty="0"/>
              <a:t>Explain your reasoning.</a:t>
            </a:r>
          </a:p>
          <a:p>
            <a:pPr lvl="1"/>
            <a:endParaRPr lang="en-US"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b="1" dirty="0" smtClean="0">
                <a:solidFill>
                  <a:schemeClr val="tx2"/>
                </a:solidFill>
                <a:latin typeface="Arial" charset="0"/>
              </a:rPr>
              <a:t/>
            </a:r>
            <a:br>
              <a:rPr lang="en-US" sz="4800" b="1" dirty="0" smtClean="0">
                <a:solidFill>
                  <a:schemeClr val="tx2"/>
                </a:solidFill>
                <a:latin typeface="Arial" charset="0"/>
              </a:rPr>
            </a:br>
            <a:r>
              <a:rPr lang="en-US" sz="4400" b="1" dirty="0" smtClean="0">
                <a:solidFill>
                  <a:schemeClr val="tx2"/>
                </a:solidFill>
              </a:rPr>
              <a:t> </a:t>
            </a:r>
            <a:r>
              <a:rPr lang="en-US" sz="4400" b="1" dirty="0" smtClean="0">
                <a:solidFill>
                  <a:srgbClr val="FFFF00"/>
                </a:solidFill>
              </a:rPr>
              <a:t>Differentiation Examples</a:t>
            </a:r>
            <a:endParaRPr lang="en-AU" dirty="0">
              <a:solidFill>
                <a:srgbClr val="FFFF00"/>
              </a:solidFill>
            </a:endParaRPr>
          </a:p>
        </p:txBody>
      </p:sp>
      <p:sp>
        <p:nvSpPr>
          <p:cNvPr id="6" name="Content Placeholder 5"/>
          <p:cNvSpPr>
            <a:spLocks noGrp="1"/>
          </p:cNvSpPr>
          <p:nvPr>
            <p:ph sz="half" idx="1"/>
          </p:nvPr>
        </p:nvSpPr>
        <p:spPr/>
        <p:txBody>
          <a:bodyPr/>
          <a:lstStyle/>
          <a:p>
            <a:r>
              <a:rPr lang="en-US" dirty="0" smtClean="0"/>
              <a:t>Describe the character from the story</a:t>
            </a:r>
            <a:endParaRPr lang="en-AU" dirty="0"/>
          </a:p>
        </p:txBody>
      </p:sp>
      <p:sp>
        <p:nvSpPr>
          <p:cNvPr id="7" name="Content Placeholder 6"/>
          <p:cNvSpPr>
            <a:spLocks noGrp="1"/>
          </p:cNvSpPr>
          <p:nvPr>
            <p:ph sz="half" idx="2"/>
          </p:nvPr>
        </p:nvSpPr>
        <p:spPr/>
        <p:txBody>
          <a:bodyPr/>
          <a:lstStyle/>
          <a:p>
            <a:r>
              <a:rPr lang="en-US" dirty="0" smtClean="0"/>
              <a:t>State two generalizations about the main character and justify why those are generalizations using evidence from the text.</a:t>
            </a:r>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to differentiate for gifted and talented students?</a:t>
            </a:r>
            <a:endParaRPr lang="en-AU" dirty="0"/>
          </a:p>
        </p:txBody>
      </p:sp>
      <p:pic>
        <p:nvPicPr>
          <p:cNvPr id="4" name="Content Placeholder 3" descr="gifted.bmp"/>
          <p:cNvPicPr>
            <a:picLocks noGrp="1" noChangeAspect="1"/>
          </p:cNvPicPr>
          <p:nvPr>
            <p:ph idx="1"/>
          </p:nvPr>
        </p:nvPicPr>
        <p:blipFill>
          <a:blip r:embed="rId2" cstate="print"/>
          <a:stretch>
            <a:fillRect/>
          </a:stretch>
        </p:blipFill>
        <p:spPr>
          <a:xfrm>
            <a:off x="2699792" y="1853291"/>
            <a:ext cx="4176464" cy="4586304"/>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r>
              <a:rPr lang="en-US" b="1" dirty="0"/>
              <a:t>Differentiation Examples</a:t>
            </a:r>
          </a:p>
        </p:txBody>
      </p:sp>
      <p:sp>
        <p:nvSpPr>
          <p:cNvPr id="211971" name="Rectangle 3"/>
          <p:cNvSpPr>
            <a:spLocks noGrp="1" noChangeArrowheads="1"/>
          </p:cNvSpPr>
          <p:nvPr>
            <p:ph type="body" sz="half" idx="1"/>
          </p:nvPr>
        </p:nvSpPr>
        <p:spPr>
          <a:xfrm>
            <a:off x="228600" y="2133600"/>
            <a:ext cx="3810000" cy="4114800"/>
          </a:xfrm>
        </p:spPr>
        <p:txBody>
          <a:bodyPr/>
          <a:lstStyle/>
          <a:p>
            <a:r>
              <a:rPr lang="en-US" sz="3000" dirty="0"/>
              <a:t>On a timeline, chart the evolution of atomic theory. Describe each major model of the atom according to its major features.</a:t>
            </a:r>
          </a:p>
        </p:txBody>
      </p:sp>
      <p:sp>
        <p:nvSpPr>
          <p:cNvPr id="211972" name="Rectangle 4"/>
          <p:cNvSpPr>
            <a:spLocks noGrp="1" noChangeArrowheads="1"/>
          </p:cNvSpPr>
          <p:nvPr>
            <p:ph type="body" sz="half" idx="2"/>
          </p:nvPr>
        </p:nvSpPr>
        <p:spPr>
          <a:xfrm>
            <a:off x="4343400" y="2057400"/>
            <a:ext cx="4495800" cy="4114800"/>
          </a:xfrm>
        </p:spPr>
        <p:txBody>
          <a:bodyPr/>
          <a:lstStyle/>
          <a:p>
            <a:pPr>
              <a:lnSpc>
                <a:spcPct val="90000"/>
              </a:lnSpc>
            </a:pPr>
            <a:r>
              <a:rPr lang="en-US" sz="2600" dirty="0"/>
              <a:t>Using generalizations derived around the concept of </a:t>
            </a:r>
            <a:r>
              <a:rPr lang="en-US" sz="2600" i="1" dirty="0"/>
              <a:t>models, </a:t>
            </a:r>
            <a:r>
              <a:rPr lang="en-US" sz="2600" dirty="0"/>
              <a:t>evaluate each major model of the atom over time. Evaluate the strengths and weaknesses of each, and create a visual to demonstrate how each model influenced the models succeeding it. </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Differentiation examples</a:t>
            </a:r>
            <a:endParaRPr lang="en-AU" dirty="0"/>
          </a:p>
        </p:txBody>
      </p:sp>
      <p:sp>
        <p:nvSpPr>
          <p:cNvPr id="3" name="Content Placeholder 2"/>
          <p:cNvSpPr>
            <a:spLocks noGrp="1"/>
          </p:cNvSpPr>
          <p:nvPr>
            <p:ph sz="half" idx="1"/>
          </p:nvPr>
        </p:nvSpPr>
        <p:spPr/>
        <p:txBody>
          <a:bodyPr/>
          <a:lstStyle/>
          <a:p>
            <a:r>
              <a:rPr lang="en-AU" dirty="0" smtClean="0"/>
              <a:t>Draw and label the adaptive features on an accurate picture of a penguin.  State how each adaptation assists survival.</a:t>
            </a:r>
            <a:endParaRPr lang="en-AU" dirty="0"/>
          </a:p>
        </p:txBody>
      </p:sp>
      <p:sp>
        <p:nvSpPr>
          <p:cNvPr id="4" name="Content Placeholder 3"/>
          <p:cNvSpPr>
            <a:spLocks noGrp="1"/>
          </p:cNvSpPr>
          <p:nvPr>
            <p:ph sz="half" idx="2"/>
          </p:nvPr>
        </p:nvSpPr>
        <p:spPr/>
        <p:txBody>
          <a:bodyPr/>
          <a:lstStyle/>
          <a:p>
            <a:r>
              <a:rPr lang="en-AU" dirty="0" smtClean="0"/>
              <a:t>Select a creature that lives in the polar region.  Explain how it may adapt to meet </a:t>
            </a:r>
            <a:r>
              <a:rPr lang="en-AU" smtClean="0"/>
              <a:t>the future challenges </a:t>
            </a:r>
            <a:r>
              <a:rPr lang="en-AU" dirty="0" smtClean="0"/>
              <a:t>of </a:t>
            </a:r>
            <a:r>
              <a:rPr lang="en-AU" smtClean="0"/>
              <a:t>global warming.</a:t>
            </a:r>
            <a:endParaRPr lang="en-AU"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AU" dirty="0" smtClean="0"/>
              <a:t>Other activity options…</a:t>
            </a:r>
            <a:endParaRPr lang="en-AU" dirty="0"/>
          </a:p>
        </p:txBody>
      </p:sp>
      <p:sp>
        <p:nvSpPr>
          <p:cNvPr id="6" name="Subtitle 5"/>
          <p:cNvSpPr>
            <a:spLocks noGrp="1"/>
          </p:cNvSpPr>
          <p:nvPr>
            <p:ph type="subTitle" idx="1"/>
          </p:nvPr>
        </p:nvSpPr>
        <p:spPr/>
        <p:txBody>
          <a:bodyPr/>
          <a:lstStyle/>
          <a:p>
            <a:endParaRPr lang="en-AU"/>
          </a:p>
        </p:txBody>
      </p:sp>
    </p:spTree>
    <p:extLst>
      <p:ext uri="{BB962C8B-B14F-4D97-AF65-F5344CB8AC3E}">
        <p14:creationId xmlns:p14="http://schemas.microsoft.com/office/powerpoint/2010/main" xmlns="" val="311072048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Cubes</a:t>
            </a:r>
            <a:endParaRPr lang="en-AU" dirty="0"/>
          </a:p>
        </p:txBody>
      </p:sp>
      <p:sp>
        <p:nvSpPr>
          <p:cNvPr id="5" name="Content Placeholder 4"/>
          <p:cNvSpPr>
            <a:spLocks noGrp="1"/>
          </p:cNvSpPr>
          <p:nvPr>
            <p:ph idx="1"/>
          </p:nvPr>
        </p:nvSpPr>
        <p:spPr/>
        <p:txBody>
          <a:bodyPr>
            <a:normAutofit lnSpcReduction="10000"/>
          </a:bodyPr>
          <a:lstStyle/>
          <a:p>
            <a:r>
              <a:rPr lang="en-US" dirty="0" smtClean="0"/>
              <a:t>Cubing is an instructional strategy that asks students to consider a concept from a variety of different perspectives. </a:t>
            </a:r>
          </a:p>
          <a:p>
            <a:r>
              <a:rPr lang="en-US" dirty="0" smtClean="0"/>
              <a:t>The cubes are six-sided figures that have a different activity on each side of the cube. </a:t>
            </a:r>
          </a:p>
          <a:p>
            <a:r>
              <a:rPr lang="en-US" dirty="0" smtClean="0"/>
              <a:t>A student rolls the cube and does the activity that comes up. </a:t>
            </a:r>
          </a:p>
          <a:p>
            <a:r>
              <a:rPr lang="en-US" dirty="0" smtClean="0"/>
              <a:t>Cubes can also be used for group tasks as well as individual tasks.</a:t>
            </a:r>
          </a:p>
          <a:p>
            <a:endParaRPr lang="en-AU"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How Cubing is Differentiated</a:t>
            </a:r>
            <a:br>
              <a:rPr lang="en-AU" dirty="0" smtClean="0"/>
            </a:br>
            <a:endParaRPr lang="en-AU" dirty="0"/>
          </a:p>
        </p:txBody>
      </p:sp>
      <p:sp>
        <p:nvSpPr>
          <p:cNvPr id="3" name="Content Placeholder 2"/>
          <p:cNvSpPr>
            <a:spLocks noGrp="1"/>
          </p:cNvSpPr>
          <p:nvPr>
            <p:ph idx="1"/>
          </p:nvPr>
        </p:nvSpPr>
        <p:spPr/>
        <p:txBody>
          <a:bodyPr>
            <a:normAutofit fontScale="92500" lnSpcReduction="20000"/>
          </a:bodyPr>
          <a:lstStyle/>
          <a:p>
            <a:r>
              <a:rPr lang="en-US" dirty="0" smtClean="0"/>
              <a:t>Not all students receive the same cube.</a:t>
            </a:r>
          </a:p>
          <a:p>
            <a:r>
              <a:rPr lang="en-US" dirty="0" smtClean="0"/>
              <a:t>You can differentiate the tasks on cubes according to readiness, interest or learning profile.</a:t>
            </a:r>
          </a:p>
          <a:p>
            <a:r>
              <a:rPr lang="en-US" dirty="0" smtClean="0"/>
              <a:t>One cubing activity might group gifted learners for more challenging, higher-level activities; another cubing activity might group students with different readiness levels according to their interests; another might group students according to one of the learning profile categories</a:t>
            </a:r>
          </a:p>
          <a:p>
            <a:endParaRPr lang="en-A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Cubing: First Step</a:t>
            </a:r>
            <a:endParaRPr lang="en-AU" dirty="0"/>
          </a:p>
        </p:txBody>
      </p:sp>
      <p:sp>
        <p:nvSpPr>
          <p:cNvPr id="3" name="Content Placeholder 2"/>
          <p:cNvSpPr>
            <a:spLocks noGrp="1"/>
          </p:cNvSpPr>
          <p:nvPr>
            <p:ph idx="1"/>
          </p:nvPr>
        </p:nvSpPr>
        <p:spPr/>
        <p:txBody>
          <a:bodyPr>
            <a:normAutofit/>
          </a:bodyPr>
          <a:lstStyle/>
          <a:p>
            <a:r>
              <a:rPr lang="en-US" dirty="0" smtClean="0"/>
              <a:t>Write 6 questions that ask for information on the selected unit.</a:t>
            </a:r>
          </a:p>
          <a:p>
            <a:r>
              <a:rPr lang="en-US" dirty="0" smtClean="0"/>
              <a:t>Use your 6 levels of Bloom, intelligence levels, or any of the cubing statements to design questions.</a:t>
            </a:r>
          </a:p>
          <a:p>
            <a:r>
              <a:rPr lang="en-US" dirty="0" smtClean="0"/>
              <a:t>Make questions that use these levels that probe the specifics of your unit.</a:t>
            </a:r>
          </a:p>
          <a:p>
            <a:r>
              <a:rPr lang="en-US" dirty="0" smtClean="0"/>
              <a:t>Keep one question opinion based –no right or wrong.</a:t>
            </a:r>
          </a:p>
          <a:p>
            <a:endParaRPr lang="en-A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Cubing: Second Step</a:t>
            </a:r>
            <a:endParaRPr lang="en-AU" dirty="0"/>
          </a:p>
        </p:txBody>
      </p:sp>
      <p:sp>
        <p:nvSpPr>
          <p:cNvPr id="3" name="Content Placeholder 2"/>
          <p:cNvSpPr>
            <a:spLocks noGrp="1"/>
          </p:cNvSpPr>
          <p:nvPr>
            <p:ph idx="1"/>
          </p:nvPr>
        </p:nvSpPr>
        <p:spPr/>
        <p:txBody>
          <a:bodyPr>
            <a:normAutofit fontScale="92500" lnSpcReduction="20000"/>
          </a:bodyPr>
          <a:lstStyle/>
          <a:p>
            <a:r>
              <a:rPr lang="en-US" dirty="0" smtClean="0"/>
              <a:t>Use the first cube as your “average” cube, create 2 more using one as a lower level and one as a higher level.</a:t>
            </a:r>
          </a:p>
          <a:p>
            <a:r>
              <a:rPr lang="en-US" dirty="0" smtClean="0"/>
              <a:t>Remember all cubes need to cover the same type of questions, just geared to the level, don’t water down or make too busy!</a:t>
            </a:r>
          </a:p>
          <a:p>
            <a:r>
              <a:rPr lang="en-US" dirty="0" smtClean="0"/>
              <a:t>Label your cubes so you know which level of readiness you are addressing.</a:t>
            </a:r>
          </a:p>
          <a:p>
            <a:r>
              <a:rPr lang="en-US" dirty="0" smtClean="0"/>
              <a:t>Hand your partner the cubes and ask if they can tell high, medium, or low. If they can’t tell, adjust slightly.</a:t>
            </a:r>
          </a:p>
          <a:p>
            <a:endParaRPr lang="en-A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Cubing: Third step</a:t>
            </a:r>
            <a:endParaRPr lang="en-AU" dirty="0"/>
          </a:p>
        </p:txBody>
      </p:sp>
      <p:sp>
        <p:nvSpPr>
          <p:cNvPr id="3" name="Content Placeholder 2"/>
          <p:cNvSpPr>
            <a:spLocks noGrp="1"/>
          </p:cNvSpPr>
          <p:nvPr>
            <p:ph idx="1"/>
          </p:nvPr>
        </p:nvSpPr>
        <p:spPr/>
        <p:txBody>
          <a:bodyPr>
            <a:normAutofit fontScale="92500" lnSpcReduction="20000"/>
          </a:bodyPr>
          <a:lstStyle/>
          <a:p>
            <a:r>
              <a:rPr lang="en-AU" b="1" dirty="0" smtClean="0"/>
              <a:t>Third Step:</a:t>
            </a:r>
          </a:p>
          <a:p>
            <a:r>
              <a:rPr lang="en-US" dirty="0" smtClean="0"/>
              <a:t>Always remember to have an easy problem on each cube and a hard one regardless the levels.</a:t>
            </a:r>
          </a:p>
          <a:p>
            <a:r>
              <a:rPr lang="en-US" dirty="0" smtClean="0"/>
              <a:t>Color code the cubes for easy identification and also if students change cubes for questions.</a:t>
            </a:r>
          </a:p>
          <a:p>
            <a:r>
              <a:rPr lang="en-US" dirty="0" smtClean="0"/>
              <a:t>Decide on the rules: Will the students be asked to do all 6 sides? Roll and do any 4 sides? Do any two questions on each of the 3 cubes?</a:t>
            </a:r>
          </a:p>
          <a:p>
            <a:endParaRPr lang="en-A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the point?</a:t>
            </a:r>
            <a:endParaRPr lang="en-AU" dirty="0"/>
          </a:p>
        </p:txBody>
      </p:sp>
      <p:sp>
        <p:nvSpPr>
          <p:cNvPr id="3" name="Content Placeholder 2"/>
          <p:cNvSpPr>
            <a:spLocks noGrp="1"/>
          </p:cNvSpPr>
          <p:nvPr>
            <p:ph idx="1"/>
          </p:nvPr>
        </p:nvSpPr>
        <p:spPr/>
        <p:txBody>
          <a:bodyPr>
            <a:normAutofit fontScale="85000" lnSpcReduction="20000"/>
          </a:bodyPr>
          <a:lstStyle/>
          <a:p>
            <a:r>
              <a:rPr lang="en-US" dirty="0" smtClean="0"/>
              <a:t>Cubing gives students who like to use their hands and move around a chance to feel like they are “playing” while learning.</a:t>
            </a:r>
          </a:p>
          <a:p>
            <a:r>
              <a:rPr lang="en-US" dirty="0" smtClean="0"/>
              <a:t>Cubing gives students a chance to look at a concept from a series of different perspectives.</a:t>
            </a:r>
          </a:p>
          <a:p>
            <a:r>
              <a:rPr lang="en-US" dirty="0" smtClean="0"/>
              <a:t>Cubing is very flexible and encourages depth and complexity.</a:t>
            </a:r>
          </a:p>
          <a:p>
            <a:r>
              <a:rPr lang="en-US" dirty="0" smtClean="0"/>
              <a:t>Cubing allows the teacher to differentiate for readiness in a very un-obvious way. Since all students are working with cubes, students are not aware that their neighbors might be doing something a little different.</a:t>
            </a:r>
          </a:p>
          <a:p>
            <a:endParaRPr lang="en-A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Cubing</a:t>
            </a:r>
            <a:endParaRPr lang="en-AU" dirty="0"/>
          </a:p>
        </p:txBody>
      </p:sp>
      <p:sp>
        <p:nvSpPr>
          <p:cNvPr id="3" name="Content Placeholder 2"/>
          <p:cNvSpPr>
            <a:spLocks noGrp="1"/>
          </p:cNvSpPr>
          <p:nvPr>
            <p:ph idx="1"/>
          </p:nvPr>
        </p:nvSpPr>
        <p:spPr/>
        <p:txBody>
          <a:bodyPr/>
          <a:lstStyle/>
          <a:p>
            <a:r>
              <a:rPr lang="en-US" dirty="0" smtClean="0"/>
              <a:t>Cubes can turn into glorified worksheets –but not if all activities are purposeful and focused on getting students to understand a concept in a multitude of ways</a:t>
            </a:r>
          </a:p>
          <a:p>
            <a:endParaRPr lang="en-AU" dirty="0" smtClean="0"/>
          </a:p>
          <a:p>
            <a:r>
              <a:rPr lang="en-AU" dirty="0" smtClean="0"/>
              <a:t>ThinkDots are a similar concept.</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Step One:  Identify outcomes</a:t>
            </a:r>
            <a:br>
              <a:rPr lang="en-AU" dirty="0" smtClean="0"/>
            </a:br>
            <a:endParaRPr lang="en-AU" dirty="0"/>
          </a:p>
        </p:txBody>
      </p:sp>
      <p:sp>
        <p:nvSpPr>
          <p:cNvPr id="3" name="Content Placeholder 2"/>
          <p:cNvSpPr>
            <a:spLocks noGrp="1"/>
          </p:cNvSpPr>
          <p:nvPr>
            <p:ph idx="1"/>
          </p:nvPr>
        </p:nvSpPr>
        <p:spPr/>
        <p:txBody>
          <a:bodyPr/>
          <a:lstStyle/>
          <a:p>
            <a:endParaRPr lang="en-AU" dirty="0" smtClean="0"/>
          </a:p>
          <a:p>
            <a:pPr>
              <a:buFontTx/>
              <a:buChar char="-"/>
            </a:pPr>
            <a:r>
              <a:rPr lang="en-AU" dirty="0" smtClean="0"/>
              <a:t>Good differentiation starts in the planning, not as an ‘add on’.</a:t>
            </a:r>
          </a:p>
          <a:p>
            <a:pPr>
              <a:buFontTx/>
              <a:buChar char="-"/>
            </a:pPr>
            <a:r>
              <a:rPr lang="en-AU" dirty="0" smtClean="0"/>
              <a:t>Use curriculum documents</a:t>
            </a:r>
          </a:p>
          <a:p>
            <a:pPr>
              <a:buFontTx/>
              <a:buChar char="-"/>
            </a:pPr>
            <a:r>
              <a:rPr lang="en-AU" dirty="0" smtClean="0"/>
              <a:t>A good chance to look at national curriculum</a:t>
            </a:r>
            <a:endParaRPr lang="en-A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Most difficult first</a:t>
            </a:r>
            <a:endParaRPr lang="en-AU" dirty="0"/>
          </a:p>
        </p:txBody>
      </p:sp>
      <p:sp>
        <p:nvSpPr>
          <p:cNvPr id="5" name="Content Placeholder 4"/>
          <p:cNvSpPr>
            <a:spLocks noGrp="1"/>
          </p:cNvSpPr>
          <p:nvPr>
            <p:ph idx="1"/>
          </p:nvPr>
        </p:nvSpPr>
        <p:spPr/>
        <p:txBody>
          <a:bodyPr>
            <a:normAutofit lnSpcReduction="10000"/>
          </a:bodyPr>
          <a:lstStyle/>
          <a:p>
            <a:r>
              <a:rPr lang="en-US" dirty="0" smtClean="0"/>
              <a:t>Most appropriate for mathematics. Students are allowed to work on the five most difficult problems instead of completing the whole assignment. If the students are successful, they are allowed free time or are asked to work on an alternative activity. (Winebrenner, 1992)</a:t>
            </a:r>
          </a:p>
          <a:p>
            <a:pPr>
              <a:buNone/>
            </a:pPr>
            <a:endParaRPr lang="en-US" dirty="0" smtClean="0"/>
          </a:p>
          <a:p>
            <a:r>
              <a:rPr lang="en-US" dirty="0" smtClean="0"/>
              <a:t>Again, this option is available to all students in the class</a:t>
            </a:r>
            <a:endParaRPr lang="en-A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RAFTS</a:t>
            </a:r>
            <a:endParaRPr lang="en-AU" dirty="0"/>
          </a:p>
        </p:txBody>
      </p:sp>
      <p:sp>
        <p:nvSpPr>
          <p:cNvPr id="5" name="Content Placeholder 4"/>
          <p:cNvSpPr>
            <a:spLocks noGrp="1"/>
          </p:cNvSpPr>
          <p:nvPr>
            <p:ph idx="1"/>
          </p:nvPr>
        </p:nvSpPr>
        <p:spPr/>
        <p:txBody>
          <a:bodyPr/>
          <a:lstStyle/>
          <a:p>
            <a:r>
              <a:rPr lang="en-US" dirty="0" smtClean="0"/>
              <a:t>RAFT writing allows students to write so that they can learn</a:t>
            </a:r>
            <a:r>
              <a:rPr lang="en-US" b="1" i="1" dirty="0" smtClean="0"/>
              <a:t>. </a:t>
            </a:r>
          </a:p>
          <a:p>
            <a:pPr>
              <a:buNone/>
            </a:pPr>
            <a:endParaRPr lang="en-US" b="1" i="1" dirty="0" smtClean="0"/>
          </a:p>
          <a:p>
            <a:r>
              <a:rPr lang="en-US" dirty="0" smtClean="0"/>
              <a:t>You</a:t>
            </a:r>
            <a:r>
              <a:rPr lang="en-US" b="1" i="1" dirty="0" smtClean="0"/>
              <a:t> </a:t>
            </a:r>
            <a:r>
              <a:rPr lang="en-US" dirty="0" smtClean="0"/>
              <a:t>learn through use of a writing prompt that has learners think about a concept or topic through different perspectives (Santa, 1989)</a:t>
            </a:r>
            <a:endParaRPr lang="en-A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The </a:t>
            </a:r>
            <a:r>
              <a:rPr lang="en-AU" i="1" dirty="0" smtClean="0"/>
              <a:t>RAFT Framework Includes:</a:t>
            </a:r>
            <a:br>
              <a:rPr lang="en-AU" i="1" dirty="0" smtClean="0"/>
            </a:br>
            <a:endParaRPr lang="en-AU" dirty="0"/>
          </a:p>
        </p:txBody>
      </p:sp>
      <p:sp>
        <p:nvSpPr>
          <p:cNvPr id="3" name="Content Placeholder 2"/>
          <p:cNvSpPr>
            <a:spLocks noGrp="1"/>
          </p:cNvSpPr>
          <p:nvPr>
            <p:ph idx="1"/>
          </p:nvPr>
        </p:nvSpPr>
        <p:spPr/>
        <p:txBody>
          <a:bodyPr>
            <a:normAutofit/>
          </a:bodyPr>
          <a:lstStyle/>
          <a:p>
            <a:r>
              <a:rPr lang="en-US" dirty="0" smtClean="0"/>
              <a:t>ROLE of the Writer (Who are you as the writer?)</a:t>
            </a:r>
          </a:p>
          <a:p>
            <a:r>
              <a:rPr lang="en-US" dirty="0" smtClean="0"/>
              <a:t>AUDIENCE (To whom are you writing?)</a:t>
            </a:r>
          </a:p>
          <a:p>
            <a:r>
              <a:rPr lang="en-US" dirty="0" smtClean="0"/>
              <a:t>FORMAT (What format are you writing?)</a:t>
            </a:r>
          </a:p>
          <a:p>
            <a:r>
              <a:rPr lang="en-US" dirty="0" smtClean="0"/>
              <a:t>TOPIC ( What are you writing about?)</a:t>
            </a:r>
          </a:p>
          <a:p>
            <a:r>
              <a:rPr lang="en-US" dirty="0" smtClean="0"/>
              <a:t>STRONG VERB (What is your purpose  e.g., persuade, analyze, create, </a:t>
            </a:r>
            <a:r>
              <a:rPr lang="en-AU" dirty="0" smtClean="0"/>
              <a:t>predict, compare, defend, evaluate)</a:t>
            </a:r>
            <a:endParaRPr lang="en-AU"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RAFTS</a:t>
            </a:r>
            <a:endParaRPr lang="en-AU" dirty="0"/>
          </a:p>
        </p:txBody>
      </p:sp>
      <p:sp>
        <p:nvSpPr>
          <p:cNvPr id="3" name="Content Placeholder 2"/>
          <p:cNvSpPr>
            <a:spLocks noGrp="1"/>
          </p:cNvSpPr>
          <p:nvPr>
            <p:ph idx="1"/>
          </p:nvPr>
        </p:nvSpPr>
        <p:spPr/>
        <p:txBody>
          <a:bodyPr>
            <a:normAutofit/>
          </a:bodyPr>
          <a:lstStyle/>
          <a:p>
            <a:r>
              <a:rPr lang="en-AU" dirty="0" smtClean="0"/>
              <a:t>EXAMPLE:</a:t>
            </a:r>
          </a:p>
          <a:p>
            <a:r>
              <a:rPr lang="en-US" dirty="0" smtClean="0"/>
              <a:t>You are Ulysses (role) on you journey home from Troy after being gone for over </a:t>
            </a:r>
            <a:r>
              <a:rPr lang="en-AU" dirty="0" smtClean="0"/>
              <a:t>  (role) </a:t>
            </a:r>
            <a:r>
              <a:rPr lang="en-US" dirty="0" smtClean="0"/>
              <a:t>ten years. Write a letter (format) to your wife Penelope (audience) explaining (strong verb) why you won’t make it home for dinner, AGAIN.</a:t>
            </a:r>
          </a:p>
          <a:p>
            <a:pPr>
              <a:buNone/>
            </a:pPr>
            <a:r>
              <a:rPr lang="en-AU" dirty="0" smtClean="0"/>
              <a:t>(topic)</a:t>
            </a:r>
            <a:endParaRPr lang="en-AU"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RAFTS</a:t>
            </a:r>
            <a:endParaRPr lang="en-AU"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1012560" y="1646238"/>
            <a:ext cx="7118880" cy="4525962"/>
          </a:xfrm>
          <a:prstGeom prst="rect">
            <a:avLst/>
          </a:prstGeom>
          <a:noFill/>
          <a:ln w="9525">
            <a:noFill/>
            <a:miter lim="800000"/>
            <a:headEnd/>
            <a:tailEnd/>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RAFTS</a:t>
            </a:r>
            <a:endParaRPr lang="en-AU"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1547664" y="1340768"/>
            <a:ext cx="5413739" cy="5286621"/>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RAFTS</a:t>
            </a:r>
            <a:endParaRPr lang="en-AU"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658108" y="1646238"/>
            <a:ext cx="5827784" cy="4525962"/>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Tiered Task</a:t>
            </a:r>
            <a:endParaRPr lang="en-AU" dirty="0"/>
          </a:p>
        </p:txBody>
      </p:sp>
      <p:sp>
        <p:nvSpPr>
          <p:cNvPr id="3" name="Content Placeholder 2"/>
          <p:cNvSpPr>
            <a:spLocks noGrp="1"/>
          </p:cNvSpPr>
          <p:nvPr>
            <p:ph idx="1"/>
          </p:nvPr>
        </p:nvSpPr>
        <p:spPr/>
        <p:txBody>
          <a:bodyPr>
            <a:normAutofit/>
          </a:bodyPr>
          <a:lstStyle/>
          <a:p>
            <a:r>
              <a:rPr lang="en-US" dirty="0" smtClean="0"/>
              <a:t>The curricular content and objective(s) are the same, but the process and/or product are varied according to the student’s level of readiness. 	</a:t>
            </a:r>
          </a:p>
          <a:p>
            <a:r>
              <a:rPr lang="en-US" dirty="0" smtClean="0"/>
              <a:t>For example, students with moderate understanding about a topic are asked to write an article. Students with a more advanced understanding are asked to prepare a debate. </a:t>
            </a:r>
            <a:r>
              <a:rPr lang="en-AU" dirty="0" smtClean="0"/>
              <a:t>	</a:t>
            </a:r>
          </a:p>
          <a:p>
            <a:endParaRPr lang="en-AU"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Tiered tasks</a:t>
            </a:r>
            <a:endParaRPr lang="en-AU"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899592" y="1556792"/>
            <a:ext cx="7056784" cy="5143568"/>
          </a:xfrm>
          <a:prstGeom prst="rect">
            <a:avLst/>
          </a:prstGeom>
          <a:noFill/>
          <a:ln w="9525">
            <a:noFill/>
            <a:miter lim="800000"/>
            <a:headEnd/>
            <a:tailEnd/>
          </a:ln>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Tiered Tasks</a:t>
            </a:r>
            <a:endParaRPr lang="en-AU" dirty="0"/>
          </a:p>
        </p:txBody>
      </p:sp>
      <p:sp>
        <p:nvSpPr>
          <p:cNvPr id="3" name="Content Placeholder 2"/>
          <p:cNvSpPr>
            <a:spLocks noGrp="1"/>
          </p:cNvSpPr>
          <p:nvPr>
            <p:ph idx="1"/>
          </p:nvPr>
        </p:nvSpPr>
        <p:spPr/>
        <p:txBody>
          <a:bodyPr numCol="3">
            <a:normAutofit fontScale="62500" lnSpcReduction="20000"/>
          </a:bodyPr>
          <a:lstStyle/>
          <a:p>
            <a:r>
              <a:rPr lang="en-AU" dirty="0" smtClean="0"/>
              <a:t>Self-evaluation </a:t>
            </a:r>
          </a:p>
          <a:p>
            <a:r>
              <a:rPr lang="en-AU" dirty="0" smtClean="0"/>
              <a:t>Editorial </a:t>
            </a:r>
          </a:p>
          <a:p>
            <a:r>
              <a:rPr lang="en-AU" dirty="0" smtClean="0"/>
              <a:t>Opinion</a:t>
            </a:r>
          </a:p>
          <a:p>
            <a:r>
              <a:rPr lang="en-AU" dirty="0" smtClean="0"/>
              <a:t>Debate </a:t>
            </a:r>
          </a:p>
          <a:p>
            <a:r>
              <a:rPr lang="en-AU" dirty="0" smtClean="0"/>
              <a:t>Story </a:t>
            </a:r>
          </a:p>
          <a:p>
            <a:r>
              <a:rPr lang="en-AU" dirty="0" smtClean="0"/>
              <a:t>Written report</a:t>
            </a:r>
          </a:p>
          <a:p>
            <a:r>
              <a:rPr lang="en-AU" dirty="0" smtClean="0"/>
              <a:t>Diagram </a:t>
            </a:r>
          </a:p>
          <a:p>
            <a:r>
              <a:rPr lang="en-AU" dirty="0" smtClean="0"/>
              <a:t>News article </a:t>
            </a:r>
          </a:p>
          <a:p>
            <a:r>
              <a:rPr lang="en-AU" dirty="0" smtClean="0"/>
              <a:t>Chart</a:t>
            </a:r>
          </a:p>
          <a:p>
            <a:r>
              <a:rPr lang="en-AU" dirty="0" smtClean="0"/>
              <a:t>Advertisement </a:t>
            </a:r>
          </a:p>
          <a:p>
            <a:r>
              <a:rPr lang="en-AU" dirty="0" smtClean="0"/>
              <a:t>Cartoon </a:t>
            </a:r>
          </a:p>
          <a:p>
            <a:r>
              <a:rPr lang="en-AU" dirty="0" smtClean="0"/>
              <a:t>Model</a:t>
            </a:r>
          </a:p>
          <a:p>
            <a:r>
              <a:rPr lang="en-AU" dirty="0" smtClean="0"/>
              <a:t>Recipe </a:t>
            </a:r>
          </a:p>
          <a:p>
            <a:r>
              <a:rPr lang="en-AU" dirty="0" smtClean="0"/>
              <a:t>Illustration </a:t>
            </a:r>
          </a:p>
          <a:p>
            <a:r>
              <a:rPr lang="en-AU" dirty="0" smtClean="0"/>
              <a:t>Invention</a:t>
            </a:r>
          </a:p>
          <a:p>
            <a:r>
              <a:rPr lang="en-AU" dirty="0" smtClean="0"/>
              <a:t>Mobile </a:t>
            </a:r>
          </a:p>
          <a:p>
            <a:r>
              <a:rPr lang="en-AU" dirty="0" smtClean="0"/>
              <a:t>Television show </a:t>
            </a:r>
          </a:p>
          <a:p>
            <a:r>
              <a:rPr lang="en-AU" dirty="0" smtClean="0"/>
              <a:t>Map</a:t>
            </a:r>
          </a:p>
          <a:p>
            <a:r>
              <a:rPr lang="en-AU" dirty="0" smtClean="0"/>
              <a:t>Puppet show</a:t>
            </a:r>
          </a:p>
          <a:p>
            <a:r>
              <a:rPr lang="en-AU" dirty="0" smtClean="0"/>
              <a:t>Sculpture </a:t>
            </a:r>
          </a:p>
          <a:p>
            <a:r>
              <a:rPr lang="en-AU" dirty="0" smtClean="0"/>
              <a:t>Pantomime </a:t>
            </a:r>
          </a:p>
          <a:p>
            <a:r>
              <a:rPr lang="en-AU" dirty="0" smtClean="0"/>
              <a:t>Puzzle</a:t>
            </a:r>
          </a:p>
          <a:p>
            <a:r>
              <a:rPr lang="en-US" dirty="0" smtClean="0"/>
              <a:t>Set of photographs </a:t>
            </a:r>
          </a:p>
          <a:p>
            <a:r>
              <a:rPr lang="en-US" dirty="0" smtClean="0"/>
              <a:t>Magazine </a:t>
            </a:r>
          </a:p>
          <a:p>
            <a:r>
              <a:rPr lang="en-US" dirty="0" smtClean="0"/>
              <a:t>Simulation</a:t>
            </a:r>
          </a:p>
          <a:p>
            <a:r>
              <a:rPr lang="en-AU" dirty="0" smtClean="0"/>
              <a:t>Newspaper </a:t>
            </a:r>
          </a:p>
          <a:p>
            <a:r>
              <a:rPr lang="en-AU" dirty="0" smtClean="0"/>
              <a:t>Play </a:t>
            </a:r>
          </a:p>
          <a:p>
            <a:r>
              <a:rPr lang="en-AU" dirty="0" smtClean="0"/>
              <a:t>Book</a:t>
            </a:r>
          </a:p>
          <a:p>
            <a:r>
              <a:rPr lang="en-AU" dirty="0" smtClean="0"/>
              <a:t>Demonstration </a:t>
            </a:r>
          </a:p>
          <a:p>
            <a:r>
              <a:rPr lang="en-AU" dirty="0" smtClean="0"/>
              <a:t>Tape </a:t>
            </a:r>
          </a:p>
          <a:p>
            <a:r>
              <a:rPr lang="en-AU" dirty="0" smtClean="0"/>
              <a:t>Teaching lesson</a:t>
            </a:r>
          </a:p>
          <a:p>
            <a:r>
              <a:rPr lang="en-AU" dirty="0" smtClean="0"/>
              <a:t>Filmstrip </a:t>
            </a:r>
          </a:p>
          <a:p>
            <a:r>
              <a:rPr lang="en-AU" dirty="0" smtClean="0"/>
              <a:t>Computer program </a:t>
            </a:r>
          </a:p>
          <a:p>
            <a:r>
              <a:rPr lang="en-AU" dirty="0" smtClean="0"/>
              <a:t>Recommendation</a:t>
            </a:r>
          </a:p>
          <a:p>
            <a:r>
              <a:rPr lang="en-AU" dirty="0" smtClean="0"/>
              <a:t>Scrapbook </a:t>
            </a:r>
          </a:p>
          <a:p>
            <a:r>
              <a:rPr lang="en-AU" dirty="0" smtClean="0"/>
              <a:t>Letter </a:t>
            </a:r>
          </a:p>
          <a:p>
            <a:r>
              <a:rPr lang="en-AU" dirty="0" smtClean="0"/>
              <a:t>Research report</a:t>
            </a:r>
          </a:p>
          <a:p>
            <a:r>
              <a:rPr lang="en-US" dirty="0" smtClean="0"/>
              <a:t>Journal </a:t>
            </a:r>
          </a:p>
          <a:p>
            <a:r>
              <a:rPr lang="en-US" dirty="0" smtClean="0"/>
              <a:t>Bulletin board </a:t>
            </a:r>
          </a:p>
          <a:p>
            <a:r>
              <a:rPr lang="en-US" dirty="0" smtClean="0"/>
              <a:t>Panel discussion</a:t>
            </a:r>
          </a:p>
          <a:p>
            <a:r>
              <a:rPr lang="en-AU" dirty="0" smtClean="0"/>
              <a:t>Exhibit </a:t>
            </a:r>
          </a:p>
          <a:p>
            <a:r>
              <a:rPr lang="en-AU" dirty="0" smtClean="0"/>
              <a:t>Poem </a:t>
            </a:r>
          </a:p>
          <a:p>
            <a:r>
              <a:rPr lang="en-AU" dirty="0" smtClean="0"/>
              <a:t>Oral presentation</a:t>
            </a:r>
          </a:p>
          <a:p>
            <a:r>
              <a:rPr lang="en-AU" dirty="0" smtClean="0"/>
              <a:t>Value statement </a:t>
            </a:r>
          </a:p>
          <a:p>
            <a:r>
              <a:rPr lang="en-AU" dirty="0" smtClean="0"/>
              <a:t>Graphic representation</a:t>
            </a:r>
          </a:p>
          <a:p>
            <a:r>
              <a:rPr lang="en-AU" dirty="0" smtClean="0"/>
              <a:t>Survey </a:t>
            </a:r>
          </a:p>
          <a:p>
            <a:r>
              <a:rPr lang="en-AU" dirty="0" smtClean="0"/>
              <a:t>questionnaire </a:t>
            </a:r>
          </a:p>
          <a:p>
            <a:r>
              <a:rPr lang="en-AU" dirty="0" smtClean="0"/>
              <a:t>New game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Step One:  Identify outcomes</a:t>
            </a:r>
          </a:p>
        </p:txBody>
      </p:sp>
      <p:pic>
        <p:nvPicPr>
          <p:cNvPr id="4" name="Picture 2"/>
          <p:cNvPicPr>
            <a:picLocks noGrp="1" noChangeAspect="1" noChangeArrowheads="1"/>
          </p:cNvPicPr>
          <p:nvPr>
            <p:ph idx="1"/>
          </p:nvPr>
        </p:nvPicPr>
        <p:blipFill>
          <a:blip r:embed="rId3" cstate="print"/>
          <a:srcRect/>
          <a:stretch>
            <a:fillRect/>
          </a:stretch>
        </p:blipFill>
        <p:spPr bwMode="auto">
          <a:xfrm>
            <a:off x="1403648" y="1268760"/>
            <a:ext cx="5616624" cy="53619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Extension menu</a:t>
            </a:r>
            <a:endParaRPr lang="en-AU" dirty="0"/>
          </a:p>
        </p:txBody>
      </p:sp>
      <p:sp>
        <p:nvSpPr>
          <p:cNvPr id="3" name="Content Placeholder 2"/>
          <p:cNvSpPr>
            <a:spLocks noGrp="1"/>
          </p:cNvSpPr>
          <p:nvPr>
            <p:ph idx="1"/>
          </p:nvPr>
        </p:nvSpPr>
        <p:spPr/>
        <p:txBody>
          <a:bodyPr>
            <a:normAutofit/>
          </a:bodyPr>
          <a:lstStyle/>
          <a:p>
            <a:endParaRPr lang="en-AU" dirty="0" smtClean="0"/>
          </a:p>
          <a:p>
            <a:r>
              <a:rPr lang="en-US" dirty="0" smtClean="0"/>
              <a:t> An extension menu is an array of independent learning activities presented in a 2x2, 2x3, or 3x3 format (boxes) to provide students with choices for extending or enriching the essential curriculum. </a:t>
            </a:r>
            <a:endParaRPr lang="en-AU" dirty="0" smtClean="0"/>
          </a:p>
          <a:p>
            <a:endParaRPr lang="en-US" dirty="0" smtClean="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When to use an extension menu</a:t>
            </a:r>
            <a:endParaRPr lang="en-AU" dirty="0"/>
          </a:p>
        </p:txBody>
      </p:sp>
      <p:sp>
        <p:nvSpPr>
          <p:cNvPr id="3" name="Content Placeholder 2"/>
          <p:cNvSpPr>
            <a:spLocks noGrp="1"/>
          </p:cNvSpPr>
          <p:nvPr>
            <p:ph idx="1"/>
          </p:nvPr>
        </p:nvSpPr>
        <p:spPr/>
        <p:txBody>
          <a:bodyPr>
            <a:normAutofit fontScale="85000" lnSpcReduction="20000"/>
          </a:bodyPr>
          <a:lstStyle/>
          <a:p>
            <a:r>
              <a:rPr lang="en-US" dirty="0" smtClean="0"/>
              <a:t>Follow-up activity after a lesson </a:t>
            </a:r>
          </a:p>
          <a:p>
            <a:r>
              <a:rPr lang="en-US" dirty="0" smtClean="0"/>
              <a:t>Culminating activity at the end of a unit or book study </a:t>
            </a:r>
          </a:p>
          <a:p>
            <a:r>
              <a:rPr lang="en-US" dirty="0" smtClean="0"/>
              <a:t>Anchoring activity</a:t>
            </a:r>
            <a:endParaRPr lang="en-AU" dirty="0" smtClean="0"/>
          </a:p>
          <a:p>
            <a:r>
              <a:rPr lang="en-US" dirty="0" smtClean="0"/>
              <a:t>Learning center for enrichment and/or extension of the curriculum (Extension menu activities are to be completed in the classroom with all materials provided</a:t>
            </a:r>
            <a:r>
              <a:rPr lang="en-US" b="1" dirty="0" smtClean="0"/>
              <a:t>.</a:t>
            </a:r>
            <a:endParaRPr lang="en-AU" dirty="0" smtClean="0"/>
          </a:p>
          <a:p>
            <a:r>
              <a:rPr lang="en-US" dirty="0" smtClean="0"/>
              <a:t>Independent activity for students who have compacted out of specific curricular objectives or who have completed their work (Tasks can be completed in class, media center, or other designated area.) </a:t>
            </a:r>
          </a:p>
          <a:p>
            <a:endParaRPr lang="en-AU"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Extension Menus</a:t>
            </a:r>
            <a:endParaRPr lang="en-AU" dirty="0"/>
          </a:p>
        </p:txBody>
      </p:sp>
      <p:sp>
        <p:nvSpPr>
          <p:cNvPr id="3" name="Content Placeholder 2"/>
          <p:cNvSpPr>
            <a:spLocks noGrp="1"/>
          </p:cNvSpPr>
          <p:nvPr>
            <p:ph idx="1"/>
          </p:nvPr>
        </p:nvSpPr>
        <p:spPr/>
        <p:txBody>
          <a:bodyPr/>
          <a:lstStyle/>
          <a:p>
            <a:endParaRPr lang="en-AU" dirty="0" smtClean="0"/>
          </a:p>
          <a:p>
            <a:r>
              <a:rPr lang="en-US" dirty="0" smtClean="0"/>
              <a:t>Consider designating one box “Write your idea here” so that a child can use creativity to develop his/her own learning activity. Approve each self-designed learning activity before the student pursues it. </a:t>
            </a:r>
          </a:p>
          <a:p>
            <a:r>
              <a:rPr lang="en-AU" dirty="0" smtClean="0"/>
              <a:t>Use Bloom’s</a:t>
            </a:r>
            <a:endParaRPr lang="en-AU"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143000"/>
          </a:xfrm>
        </p:spPr>
        <p:txBody>
          <a:bodyPr>
            <a:normAutofit fontScale="90000"/>
          </a:bodyPr>
          <a:lstStyle/>
          <a:p>
            <a:r>
              <a:rPr lang="en-AU" b="1" dirty="0" smtClean="0"/>
              <a:t/>
            </a:r>
            <a:br>
              <a:rPr lang="en-AU" b="1" dirty="0" smtClean="0"/>
            </a:br>
            <a:r>
              <a:rPr lang="en-AU" b="1" dirty="0" smtClean="0"/>
              <a:t>‘Would, could, should’ test</a:t>
            </a:r>
            <a:endParaRPr lang="en-AU" dirty="0"/>
          </a:p>
        </p:txBody>
      </p:sp>
      <p:sp>
        <p:nvSpPr>
          <p:cNvPr id="3" name="Content Placeholder 2"/>
          <p:cNvSpPr>
            <a:spLocks noGrp="1"/>
          </p:cNvSpPr>
          <p:nvPr>
            <p:ph idx="1"/>
          </p:nvPr>
        </p:nvSpPr>
        <p:spPr/>
        <p:txBody>
          <a:bodyPr>
            <a:normAutofit fontScale="70000" lnSpcReduction="20000"/>
          </a:bodyPr>
          <a:lstStyle/>
          <a:p>
            <a:r>
              <a:rPr lang="en-US" dirty="0" smtClean="0"/>
              <a:t>Passow </a:t>
            </a:r>
            <a:r>
              <a:rPr lang="en-US" dirty="0"/>
              <a:t>(1988) proposed the following criteria to gauge whether the curriculum presented </a:t>
            </a:r>
            <a:r>
              <a:rPr lang="en-US" dirty="0" smtClean="0"/>
              <a:t>to </a:t>
            </a:r>
            <a:r>
              <a:rPr lang="en-AU" dirty="0" smtClean="0"/>
              <a:t>gifted </a:t>
            </a:r>
            <a:r>
              <a:rPr lang="en-AU" dirty="0"/>
              <a:t>students is appropriate:</a:t>
            </a:r>
          </a:p>
          <a:p>
            <a:r>
              <a:rPr lang="en-US" b="1" dirty="0"/>
              <a:t>Would all students want to be involved in such learning experiences?</a:t>
            </a:r>
          </a:p>
          <a:p>
            <a:r>
              <a:rPr lang="en-US" b="1" dirty="0"/>
              <a:t>Could all students be involved in such learning experiences?</a:t>
            </a:r>
          </a:p>
          <a:p>
            <a:r>
              <a:rPr lang="en-US" b="1" dirty="0"/>
              <a:t>Should all students be expected to succeed in such learning experiences?</a:t>
            </a:r>
          </a:p>
          <a:p>
            <a:endParaRPr lang="en-US" dirty="0" smtClean="0"/>
          </a:p>
          <a:p>
            <a:r>
              <a:rPr lang="en-US" dirty="0" smtClean="0"/>
              <a:t>The </a:t>
            </a:r>
            <a:r>
              <a:rPr lang="en-US" dirty="0"/>
              <a:t>answer to these three questions should be ‘no’ if the curriculum is to be appropriate </a:t>
            </a:r>
            <a:r>
              <a:rPr lang="en-US" dirty="0" smtClean="0"/>
              <a:t>only for </a:t>
            </a:r>
            <a:r>
              <a:rPr lang="en-US" dirty="0"/>
              <a:t>the gifted students in your class. If the answer is ‘yes’ then the curriculum is suitable for all</a:t>
            </a:r>
          </a:p>
          <a:p>
            <a:pPr>
              <a:buNone/>
            </a:pPr>
            <a:r>
              <a:rPr lang="en-AU" dirty="0" smtClean="0"/>
              <a:t>      students</a:t>
            </a:r>
            <a:r>
              <a:rPr lang="en-AU" dirty="0"/>
              <a: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Things you could do this week:</a:t>
            </a:r>
            <a:endParaRPr lang="en-AU" dirty="0"/>
          </a:p>
        </p:txBody>
      </p:sp>
      <p:sp>
        <p:nvSpPr>
          <p:cNvPr id="3" name="Content Placeholder 2"/>
          <p:cNvSpPr>
            <a:spLocks noGrp="1"/>
          </p:cNvSpPr>
          <p:nvPr>
            <p:ph idx="1"/>
          </p:nvPr>
        </p:nvSpPr>
        <p:spPr/>
        <p:txBody>
          <a:bodyPr>
            <a:normAutofit fontScale="92500" lnSpcReduction="10000"/>
          </a:bodyPr>
          <a:lstStyle/>
          <a:p>
            <a:r>
              <a:rPr lang="en-US" dirty="0" smtClean="0"/>
              <a:t>Ask students to </a:t>
            </a:r>
            <a:r>
              <a:rPr lang="en-US" i="1" dirty="0" smtClean="0"/>
              <a:t>rate, critique, or rank</a:t>
            </a:r>
            <a:r>
              <a:rPr lang="en-US" dirty="0" smtClean="0"/>
              <a:t> rather than </a:t>
            </a:r>
            <a:r>
              <a:rPr lang="en-US" i="1" dirty="0" smtClean="0"/>
              <a:t>remember, list, or explain</a:t>
            </a:r>
            <a:r>
              <a:rPr lang="en-US" dirty="0" smtClean="0"/>
              <a:t>.</a:t>
            </a:r>
            <a:endParaRPr lang="en-AU" dirty="0" smtClean="0"/>
          </a:p>
          <a:p>
            <a:r>
              <a:rPr lang="en-AU" dirty="0" smtClean="0"/>
              <a:t>Add two questions to all work sheets.  Allow G&amp;T students to miss first questions to get to higher order questions.</a:t>
            </a:r>
          </a:p>
          <a:p>
            <a:r>
              <a:rPr lang="en-AU" dirty="0" smtClean="0"/>
              <a:t>Flexible grouping - provide opportunities for high ability students together</a:t>
            </a:r>
          </a:p>
          <a:p>
            <a:r>
              <a:rPr lang="en-AU" dirty="0" smtClean="0"/>
              <a:t>Provide a range of resources (use advanced Google search when students are researching)</a:t>
            </a:r>
          </a:p>
          <a:p>
            <a:endParaRPr lang="en-AU"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Things you could do this week:</a:t>
            </a:r>
            <a:endParaRPr lang="en-AU" dirty="0"/>
          </a:p>
        </p:txBody>
      </p:sp>
      <p:sp>
        <p:nvSpPr>
          <p:cNvPr id="3" name="Content Placeholder 2"/>
          <p:cNvSpPr>
            <a:spLocks noGrp="1"/>
          </p:cNvSpPr>
          <p:nvPr>
            <p:ph idx="1"/>
          </p:nvPr>
        </p:nvSpPr>
        <p:spPr/>
        <p:txBody>
          <a:bodyPr>
            <a:normAutofit lnSpcReduction="10000"/>
          </a:bodyPr>
          <a:lstStyle/>
          <a:p>
            <a:r>
              <a:rPr lang="en-AU" dirty="0" smtClean="0"/>
              <a:t>Assign one period to research units of work linked to your KLA</a:t>
            </a:r>
          </a:p>
          <a:p>
            <a:r>
              <a:rPr lang="en-AU" dirty="0" smtClean="0"/>
              <a:t>Make a reference folder</a:t>
            </a:r>
          </a:p>
          <a:p>
            <a:r>
              <a:rPr lang="en-AU" dirty="0" smtClean="0"/>
              <a:t>Start small – one student, one task</a:t>
            </a:r>
          </a:p>
          <a:p>
            <a:r>
              <a:rPr lang="en-AU" dirty="0" smtClean="0"/>
              <a:t>Add product options to your next assessment task</a:t>
            </a:r>
          </a:p>
          <a:p>
            <a:r>
              <a:rPr lang="en-US" dirty="0" smtClean="0"/>
              <a:t>Prescribe the number of words to be used to make G&amp;T pupils think hard about what they write, and make every word count</a:t>
            </a:r>
            <a:endParaRPr lang="en-AU"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Resources</a:t>
            </a:r>
            <a:endParaRPr lang="en-AU" dirty="0"/>
          </a:p>
        </p:txBody>
      </p:sp>
      <p:sp>
        <p:nvSpPr>
          <p:cNvPr id="3" name="Content Placeholder 2"/>
          <p:cNvSpPr>
            <a:spLocks noGrp="1"/>
          </p:cNvSpPr>
          <p:nvPr>
            <p:ph idx="1"/>
          </p:nvPr>
        </p:nvSpPr>
        <p:spPr/>
        <p:txBody>
          <a:bodyPr/>
          <a:lstStyle/>
          <a:p>
            <a:r>
              <a:rPr lang="en-AU" dirty="0" smtClean="0"/>
              <a:t>Check wiki and Q</a:t>
            </a:r>
            <a:r>
              <a:rPr lang="en-AU" smtClean="0"/>
              <a:t>: drive</a:t>
            </a:r>
            <a:endParaRPr lang="en-AU"/>
          </a:p>
        </p:txBody>
      </p:sp>
    </p:spTree>
    <p:extLst>
      <p:ext uri="{BB962C8B-B14F-4D97-AF65-F5344CB8AC3E}">
        <p14:creationId xmlns:p14="http://schemas.microsoft.com/office/powerpoint/2010/main" xmlns="" val="1117705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a:t>
            </a:r>
            <a:endParaRPr lang="en-AU" dirty="0"/>
          </a:p>
        </p:txBody>
      </p:sp>
      <p:sp>
        <p:nvSpPr>
          <p:cNvPr id="3" name="Content Placeholder 2"/>
          <p:cNvSpPr>
            <a:spLocks noGrp="1"/>
          </p:cNvSpPr>
          <p:nvPr>
            <p:ph idx="1"/>
          </p:nvPr>
        </p:nvSpPr>
        <p:spPr/>
        <p:txBody>
          <a:bodyPr>
            <a:normAutofit fontScale="92500" lnSpcReduction="20000"/>
          </a:bodyPr>
          <a:lstStyle/>
          <a:p>
            <a:r>
              <a:rPr lang="en-AU" b="1" dirty="0" smtClean="0"/>
              <a:t>Theme: </a:t>
            </a:r>
            <a:r>
              <a:rPr lang="en-AU" dirty="0" smtClean="0"/>
              <a:t>Systems</a:t>
            </a:r>
          </a:p>
          <a:p>
            <a:r>
              <a:rPr lang="en-US" b="1" dirty="0" smtClean="0"/>
              <a:t>Focus Question: </a:t>
            </a:r>
            <a:r>
              <a:rPr lang="en-US" dirty="0" smtClean="0"/>
              <a:t>Does curriculum differentiation ensure learning for all?</a:t>
            </a:r>
          </a:p>
          <a:p>
            <a:r>
              <a:rPr lang="en-US" b="1" dirty="0" smtClean="0"/>
              <a:t>Contributing Question One: </a:t>
            </a:r>
            <a:r>
              <a:rPr lang="en-US" dirty="0" smtClean="0"/>
              <a:t>Which students need a differentiated curriculum and why?</a:t>
            </a:r>
          </a:p>
          <a:p>
            <a:r>
              <a:rPr lang="en-US" b="1" dirty="0" smtClean="0"/>
              <a:t>Extended Question: </a:t>
            </a:r>
            <a:r>
              <a:rPr lang="en-US" dirty="0" smtClean="0"/>
              <a:t>Is differentiation the only choice available to cater for student </a:t>
            </a:r>
            <a:r>
              <a:rPr lang="en-AU" dirty="0" smtClean="0"/>
              <a:t>differences?</a:t>
            </a:r>
          </a:p>
          <a:p>
            <a:r>
              <a:rPr lang="en-US" b="1" dirty="0" smtClean="0"/>
              <a:t>Extended Question: </a:t>
            </a:r>
            <a:r>
              <a:rPr lang="en-US" dirty="0" smtClean="0"/>
              <a:t>How do we measure the impact of curriculum differentiation</a:t>
            </a:r>
            <a:r>
              <a:rPr lang="en-US" b="1" dirty="0" smtClean="0"/>
              <a:t> </a:t>
            </a:r>
            <a:r>
              <a:rPr lang="en-AU" dirty="0" smtClean="0"/>
              <a:t>on students?</a:t>
            </a:r>
          </a:p>
          <a:p>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Step two:  Pre-test</a:t>
            </a:r>
          </a:p>
        </p:txBody>
      </p:sp>
      <p:sp>
        <p:nvSpPr>
          <p:cNvPr id="3" name="Content Placeholder 2"/>
          <p:cNvSpPr>
            <a:spLocks noGrp="1"/>
          </p:cNvSpPr>
          <p:nvPr>
            <p:ph idx="1"/>
          </p:nvPr>
        </p:nvSpPr>
        <p:spPr>
          <a:xfrm>
            <a:off x="457200" y="1600200"/>
            <a:ext cx="8686800" cy="5257800"/>
          </a:xfrm>
        </p:spPr>
        <p:txBody>
          <a:bodyPr>
            <a:normAutofit/>
          </a:bodyPr>
          <a:lstStyle/>
          <a:p>
            <a:pPr>
              <a:buNone/>
            </a:pPr>
            <a:endParaRPr lang="en-AU" dirty="0" smtClean="0"/>
          </a:p>
          <a:p>
            <a:r>
              <a:rPr lang="en-US" dirty="0" smtClean="0"/>
              <a:t>Pre-testing should not be a lengthy process – select key/assessable outcome</a:t>
            </a:r>
          </a:p>
          <a:p>
            <a:r>
              <a:rPr lang="en-US" dirty="0" smtClean="0"/>
              <a:t>In KLAs where two to three units may be taught in a term, it is time-efficient to pretest all units at the same time, in the term prior to their implementation, using one lesson to do so</a:t>
            </a:r>
            <a:endParaRPr lang="en-AU" dirty="0" smtClean="0"/>
          </a:p>
          <a:p>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Step two:  Pre-test</a:t>
            </a:r>
            <a:br>
              <a:rPr lang="en-AU" dirty="0" smtClean="0"/>
            </a:br>
            <a:endParaRPr lang="en-AU" dirty="0"/>
          </a:p>
        </p:txBody>
      </p:sp>
      <p:sp>
        <p:nvSpPr>
          <p:cNvPr id="3" name="Content Placeholder 2"/>
          <p:cNvSpPr>
            <a:spLocks noGrp="1"/>
          </p:cNvSpPr>
          <p:nvPr>
            <p:ph idx="1"/>
          </p:nvPr>
        </p:nvSpPr>
        <p:spPr/>
        <p:txBody>
          <a:bodyPr>
            <a:normAutofit/>
          </a:bodyPr>
          <a:lstStyle/>
          <a:p>
            <a:r>
              <a:rPr lang="en-US" dirty="0" smtClean="0"/>
              <a:t>Pre-test students individually and not as a group or a class</a:t>
            </a:r>
            <a:endParaRPr lang="en-AU" dirty="0" smtClean="0"/>
          </a:p>
          <a:p>
            <a:r>
              <a:rPr lang="en-US" dirty="0" smtClean="0"/>
              <a:t>Make sure that students have encountered the style of pre-test previously, e.g. if students have not used a Venn diagram before, teach them the skill first then use the strategy as </a:t>
            </a:r>
            <a:r>
              <a:rPr lang="en-AU" dirty="0" smtClean="0"/>
              <a:t>a pre-test.</a:t>
            </a:r>
          </a:p>
          <a:p>
            <a:r>
              <a:rPr lang="en-AU" dirty="0" smtClean="0"/>
              <a:t>Explain purpose</a:t>
            </a:r>
          </a:p>
          <a:p>
            <a:endParaRPr lang="en-A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285</TotalTime>
  <Words>3032</Words>
  <Application>Microsoft Office PowerPoint</Application>
  <PresentationFormat>On-screen Show (4:3)</PresentationFormat>
  <Paragraphs>367</Paragraphs>
  <Slides>66</Slides>
  <Notes>4</Notes>
  <HiddenSlides>0</HiddenSlides>
  <MMClips>0</MMClips>
  <ScaleCrop>false</ScaleCrop>
  <HeadingPairs>
    <vt:vector size="4" baseType="variant">
      <vt:variant>
        <vt:lpstr>Theme</vt:lpstr>
      </vt:variant>
      <vt:variant>
        <vt:i4>1</vt:i4>
      </vt:variant>
      <vt:variant>
        <vt:lpstr>Slide Titles</vt:lpstr>
      </vt:variant>
      <vt:variant>
        <vt:i4>66</vt:i4>
      </vt:variant>
    </vt:vector>
  </HeadingPairs>
  <TitlesOfParts>
    <vt:vector size="67" baseType="lpstr">
      <vt:lpstr>Foundry</vt:lpstr>
      <vt:lpstr>What is differentiation?</vt:lpstr>
      <vt:lpstr>Differentiation for gifted and talented students</vt:lpstr>
      <vt:lpstr>Differentiation for gifted and talented students</vt:lpstr>
      <vt:lpstr>How to differentiate for gifted and talented students?</vt:lpstr>
      <vt:lpstr>Step One:  Identify outcomes </vt:lpstr>
      <vt:lpstr>Step One:  Identify outcomes</vt:lpstr>
      <vt:lpstr>Example</vt:lpstr>
      <vt:lpstr>Step two:  Pre-test</vt:lpstr>
      <vt:lpstr>Step two:  Pre-test </vt:lpstr>
      <vt:lpstr>Pre-test options</vt:lpstr>
      <vt:lpstr>Step 3:  Compact learning</vt:lpstr>
      <vt:lpstr>Step 3: Compact learning</vt:lpstr>
      <vt:lpstr>Step 4: Differentiate </vt:lpstr>
      <vt:lpstr>Bloom’s</vt:lpstr>
      <vt:lpstr>Slide 15</vt:lpstr>
      <vt:lpstr>Bloom’s</vt:lpstr>
      <vt:lpstr>Bloom’s</vt:lpstr>
      <vt:lpstr>Bloom’s</vt:lpstr>
      <vt:lpstr>William’s model</vt:lpstr>
      <vt:lpstr>William’s model</vt:lpstr>
      <vt:lpstr>William’s Model</vt:lpstr>
      <vt:lpstr>William’s Model</vt:lpstr>
      <vt:lpstr>Maker’s Model</vt:lpstr>
      <vt:lpstr>Thinking strategies</vt:lpstr>
      <vt:lpstr>Graphic Organisers</vt:lpstr>
      <vt:lpstr>Graphic Organisers</vt:lpstr>
      <vt:lpstr>Instructional and management strategies:</vt:lpstr>
      <vt:lpstr>Independent project</vt:lpstr>
      <vt:lpstr>Independent Project</vt:lpstr>
      <vt:lpstr>Independent project</vt:lpstr>
      <vt:lpstr>Independent Project</vt:lpstr>
      <vt:lpstr>Independent investigation model</vt:lpstr>
      <vt:lpstr>Kaplan Example</vt:lpstr>
      <vt:lpstr>Kaplan Example</vt:lpstr>
      <vt:lpstr>Differentiation Examples</vt:lpstr>
      <vt:lpstr>Differention Examples</vt:lpstr>
      <vt:lpstr>Differentiation Examples</vt:lpstr>
      <vt:lpstr>Differentiation Examples</vt:lpstr>
      <vt:lpstr>  Differentiation Examples</vt:lpstr>
      <vt:lpstr>Differentiation Examples</vt:lpstr>
      <vt:lpstr>Differentiation examples</vt:lpstr>
      <vt:lpstr>Other activity options…</vt:lpstr>
      <vt:lpstr>Cubes</vt:lpstr>
      <vt:lpstr>How Cubing is Differentiated </vt:lpstr>
      <vt:lpstr>Cubing: First Step</vt:lpstr>
      <vt:lpstr>Cubing: Second Step</vt:lpstr>
      <vt:lpstr>Cubing: Third step</vt:lpstr>
      <vt:lpstr>What is the point?</vt:lpstr>
      <vt:lpstr>Cubing</vt:lpstr>
      <vt:lpstr>Most difficult first</vt:lpstr>
      <vt:lpstr>RAFTS</vt:lpstr>
      <vt:lpstr>The RAFT Framework Includes: </vt:lpstr>
      <vt:lpstr>RAFTS</vt:lpstr>
      <vt:lpstr>RAFTS</vt:lpstr>
      <vt:lpstr>RAFTS</vt:lpstr>
      <vt:lpstr>RAFTS</vt:lpstr>
      <vt:lpstr>Tiered Task</vt:lpstr>
      <vt:lpstr>Tiered tasks</vt:lpstr>
      <vt:lpstr>Tiered Tasks</vt:lpstr>
      <vt:lpstr>Extension menu</vt:lpstr>
      <vt:lpstr>When to use an extension menu</vt:lpstr>
      <vt:lpstr>Extension Menus</vt:lpstr>
      <vt:lpstr> ‘Would, could, should’ test</vt:lpstr>
      <vt:lpstr>Things you could do this week:</vt:lpstr>
      <vt:lpstr>Things you could do this week:</vt:lpstr>
      <vt:lpstr>Resources</vt:lpstr>
    </vt:vector>
  </TitlesOfParts>
  <Company>Aquinas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AqDefault</dc:creator>
  <cp:lastModifiedBy>AqDefault</cp:lastModifiedBy>
  <cp:revision>42</cp:revision>
  <dcterms:created xsi:type="dcterms:W3CDTF">2012-04-22T06:00:22Z</dcterms:created>
  <dcterms:modified xsi:type="dcterms:W3CDTF">2012-05-02T22:45:48Z</dcterms:modified>
</cp:coreProperties>
</file>